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8" r:id="rId11"/>
    <p:sldId id="269" r:id="rId12"/>
    <p:sldId id="293" r:id="rId13"/>
    <p:sldId id="294" r:id="rId14"/>
    <p:sldId id="290" r:id="rId15"/>
    <p:sldId id="292" r:id="rId16"/>
    <p:sldId id="295" r:id="rId17"/>
    <p:sldId id="298" r:id="rId18"/>
    <p:sldId id="299" r:id="rId19"/>
    <p:sldId id="296" r:id="rId20"/>
    <p:sldId id="297" r:id="rId21"/>
    <p:sldId id="291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072AC-92E0-49AB-B991-77FDF901B0AA}" type="datetimeFigureOut">
              <a:rPr lang="es-ES" smtClean="0"/>
              <a:t>17/10/2011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2BE69-3755-4CCB-9900-292B2BFF6A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4346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12" Type="http://schemas.openxmlformats.org/officeDocument/2006/relationships/image" Target="../media/image3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png"/><Relationship Id="rId5" Type="http://schemas.openxmlformats.org/officeDocument/2006/relationships/image" Target="../media/image24.jpeg"/><Relationship Id="rId15" Type="http://schemas.openxmlformats.org/officeDocument/2006/relationships/image" Target="../media/image34.jpe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Relationship Id="rId1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bmp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bm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4"/>
          </a:xfrm>
          <a:solidFill>
            <a:schemeClr val="bg1"/>
          </a:solidFill>
        </p:spPr>
        <p:txBody>
          <a:bodyPr/>
          <a:lstStyle/>
          <a:p>
            <a:r>
              <a:rPr lang="es-UY" dirty="0" smtClean="0"/>
              <a:t> </a:t>
            </a:r>
            <a:r>
              <a:rPr lang="es-UY" sz="4000" dirty="0" smtClean="0"/>
              <a:t>Universidad de Montevideo</a:t>
            </a:r>
            <a:endParaRPr lang="es-UY" sz="4000" dirty="0"/>
          </a:p>
        </p:txBody>
      </p:sp>
      <p:pic>
        <p:nvPicPr>
          <p:cNvPr id="11" name="Picture 8" descr="j0400416"/>
          <p:cNvPicPr>
            <a:picLocks noChangeAspect="1" noChangeArrowheads="1"/>
          </p:cNvPicPr>
          <p:nvPr/>
        </p:nvPicPr>
        <p:blipFill>
          <a:blip r:embed="rId2" cstate="print"/>
          <a:srcRect b="23529"/>
          <a:stretch>
            <a:fillRect/>
          </a:stretch>
        </p:blipFill>
        <p:spPr bwMode="auto">
          <a:xfrm>
            <a:off x="0" y="1142984"/>
            <a:ext cx="9144000" cy="691274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14290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CuadroTexto"/>
          <p:cNvSpPr txBox="1"/>
          <p:nvPr/>
        </p:nvSpPr>
        <p:spPr>
          <a:xfrm>
            <a:off x="1285852" y="2285992"/>
            <a:ext cx="6357982" cy="17851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/>
              <a:t>Initiatives </a:t>
            </a:r>
            <a:r>
              <a:rPr lang="en-US" sz="3500" b="1" dirty="0" smtClean="0"/>
              <a:t>towards Building Lean Fulfillment Stream</a:t>
            </a:r>
          </a:p>
          <a:p>
            <a:pPr algn="ctr"/>
            <a:r>
              <a:rPr lang="en-US" sz="2000" b="1" dirty="0" smtClean="0"/>
              <a:t>18th October 2011</a:t>
            </a:r>
          </a:p>
          <a:p>
            <a:pPr algn="ctr"/>
            <a:r>
              <a:rPr lang="en-US" sz="2000" b="1" dirty="0" smtClean="0"/>
              <a:t>CLI Academic Meeting</a:t>
            </a:r>
            <a:endParaRPr lang="en-US" sz="20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143108" y="5786454"/>
            <a:ext cx="4429156" cy="630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UY" sz="3500" b="1" dirty="0" smtClean="0"/>
              <a:t>Dr. Ing. Martín </a:t>
            </a:r>
            <a:r>
              <a:rPr lang="es-UY" sz="3500" b="1" dirty="0" err="1" smtClean="0"/>
              <a:t>Tanco</a:t>
            </a:r>
            <a:endParaRPr lang="es-UY" sz="3500" b="1" dirty="0" smtClean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err="1" smtClean="0"/>
              <a:t>Outline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5 Marcador de contenido"/>
          <p:cNvSpPr>
            <a:spLocks noGrp="1"/>
          </p:cNvSpPr>
          <p:nvPr>
            <p:ph idx="1"/>
          </p:nvPr>
        </p:nvSpPr>
        <p:spPr>
          <a:xfrm>
            <a:off x="323528" y="1164644"/>
            <a:ext cx="7858180" cy="5000660"/>
          </a:xfrm>
        </p:spPr>
        <p:txBody>
          <a:bodyPr>
            <a:normAutofit/>
          </a:bodyPr>
          <a:lstStyle/>
          <a:p>
            <a:pPr>
              <a:spcBef>
                <a:spcPct val="10000"/>
              </a:spcBef>
              <a:buClr>
                <a:schemeClr val="bg1"/>
              </a:buClr>
            </a:pPr>
            <a:r>
              <a:rPr lang="en-US" sz="2100" dirty="0" smtClean="0"/>
              <a:t>General Presentation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 smtClean="0"/>
              <a:t>Speaker </a:t>
            </a:r>
            <a:r>
              <a:rPr lang="en-US" sz="1600" dirty="0" smtClean="0"/>
              <a:t>presentation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 smtClean="0"/>
              <a:t>University </a:t>
            </a:r>
            <a:r>
              <a:rPr lang="en-US" sz="1600" dirty="0" smtClean="0"/>
              <a:t>presentation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 smtClean="0"/>
              <a:t>Research areas and interest</a:t>
            </a:r>
          </a:p>
          <a:p>
            <a:pPr>
              <a:spcBef>
                <a:spcPct val="10000"/>
              </a:spcBef>
              <a:buClr>
                <a:schemeClr val="bg1"/>
              </a:buClr>
            </a:pPr>
            <a:endParaRPr lang="en-US" sz="2000" dirty="0" smtClean="0"/>
          </a:p>
          <a:p>
            <a:pPr>
              <a:spcBef>
                <a:spcPct val="10000"/>
              </a:spcBef>
              <a:buClr>
                <a:schemeClr val="bg1"/>
              </a:buClr>
            </a:pPr>
            <a:r>
              <a:rPr lang="en-US" sz="2100" b="1" dirty="0" smtClean="0"/>
              <a:t>Projects</a:t>
            </a:r>
            <a:endParaRPr lang="en-US" sz="2100" b="1" dirty="0" smtClean="0"/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/>
              <a:t>Transport Cost Parametric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/>
              <a:t>Forestry Extraction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/>
              <a:t>Design of Part to Picker System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endParaRPr lang="en-US" sz="1600" dirty="0" smtClean="0"/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endParaRPr lang="en-US" sz="1600" dirty="0" smtClean="0"/>
          </a:p>
          <a:p>
            <a:pPr>
              <a:spcBef>
                <a:spcPct val="10000"/>
              </a:spcBef>
              <a:buClr>
                <a:schemeClr val="bg1"/>
              </a:buClr>
            </a:pPr>
            <a:r>
              <a:rPr lang="en-US" sz="2100" dirty="0"/>
              <a:t>Initiatives towards Building Lean Fulfillment Stream</a:t>
            </a:r>
          </a:p>
          <a:p>
            <a:pPr lvl="1">
              <a:spcBef>
                <a:spcPct val="10000"/>
              </a:spcBef>
            </a:pPr>
            <a:endParaRPr lang="es-ES" sz="1600" dirty="0" smtClean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10</a:t>
            </a:fld>
            <a:endParaRPr lang="es-ES" dirty="0"/>
          </a:p>
        </p:txBody>
      </p:sp>
      <p:sp>
        <p:nvSpPr>
          <p:cNvPr id="13" name="12 Elipse"/>
          <p:cNvSpPr/>
          <p:nvPr/>
        </p:nvSpPr>
        <p:spPr>
          <a:xfrm>
            <a:off x="323528" y="1227816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Elipse"/>
          <p:cNvSpPr/>
          <p:nvPr/>
        </p:nvSpPr>
        <p:spPr>
          <a:xfrm>
            <a:off x="858648" y="1628800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872296" y="1889536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872296" y="2132856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323528" y="2708920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323528" y="4433344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854880" y="3096256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864760" y="3330544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Elipse"/>
          <p:cNvSpPr/>
          <p:nvPr/>
        </p:nvSpPr>
        <p:spPr>
          <a:xfrm>
            <a:off x="867032" y="3605776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err="1" smtClean="0"/>
              <a:t>Logistics</a:t>
            </a:r>
            <a:r>
              <a:rPr lang="es-UY" sz="3100" dirty="0" smtClean="0"/>
              <a:t> </a:t>
            </a:r>
            <a:r>
              <a:rPr lang="es-UY" sz="3100" dirty="0" err="1" smtClean="0"/>
              <a:t>Projects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Presentation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53055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latin typeface="Maiandra GD" pitchFamily="34" charset="0"/>
              </a:rPr>
              <a:t>Projects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874836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solidFill>
                  <a:srgbClr val="C0C0C0"/>
                </a:solidFill>
                <a:latin typeface="Maiandra GD" pitchFamily="34" charset="0"/>
              </a:rPr>
              <a:t>Lean </a:t>
            </a:r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Fulfillment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Elipse"/>
          <p:cNvSpPr/>
          <p:nvPr/>
        </p:nvSpPr>
        <p:spPr>
          <a:xfrm>
            <a:off x="4398840" y="6193880"/>
            <a:ext cx="288032" cy="28803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Elipse"/>
          <p:cNvSpPr/>
          <p:nvPr/>
        </p:nvSpPr>
        <p:spPr>
          <a:xfrm>
            <a:off x="6732240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79512" y="1412776"/>
            <a:ext cx="8964488" cy="2123658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s-ES_tradnl" sz="2200" dirty="0">
                <a:solidFill>
                  <a:srgbClr val="000066"/>
                </a:solidFill>
                <a:latin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</a:rPr>
              <a:t>2015 Uruguay Logistics (2001)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 smtClean="0">
                <a:latin typeface="Calibri" pitchFamily="34" charset="0"/>
              </a:rPr>
              <a:t> Logistics Observatory (2006)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>
                <a:latin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</a:rPr>
              <a:t>Cost Parametric for Load Truck Transportation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>
                <a:latin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</a:rPr>
              <a:t>Analysis of road weight dynamic balances (2011)</a:t>
            </a:r>
            <a:endParaRPr lang="en-US" sz="2200" dirty="0" smtClean="0">
              <a:latin typeface="+mj-lt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n-US" sz="2200" dirty="0" smtClean="0">
              <a:latin typeface="Calibri" pitchFamily="34" charset="0"/>
            </a:endParaRPr>
          </a:p>
          <a:p>
            <a:pPr>
              <a:buClr>
                <a:srgbClr val="865900"/>
              </a:buClr>
              <a:buSzPct val="120000"/>
            </a:pPr>
            <a:endParaRPr lang="es-ES_tradnl" sz="2200" dirty="0">
              <a:latin typeface="Maiandra GD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23528" y="908720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 err="1" smtClean="0"/>
              <a:t>Transport</a:t>
            </a:r>
            <a:r>
              <a:rPr lang="es-UY" sz="2400" b="1" dirty="0" smtClean="0"/>
              <a:t> &amp; </a:t>
            </a:r>
            <a:r>
              <a:rPr lang="es-UY" sz="2400" b="1" dirty="0" err="1" smtClean="0"/>
              <a:t>Logistics</a:t>
            </a:r>
            <a:r>
              <a:rPr lang="es-UY" sz="2400" b="1" dirty="0" smtClean="0"/>
              <a:t> </a:t>
            </a:r>
            <a:r>
              <a:rPr lang="es-UY" sz="2400" b="1" dirty="0" err="1" smtClean="0"/>
              <a:t>Observatory</a:t>
            </a:r>
            <a:r>
              <a:rPr lang="es-UY" sz="2400" b="1" dirty="0" smtClean="0"/>
              <a:t> </a:t>
            </a:r>
            <a:endParaRPr lang="es-UY" sz="2400" b="1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115090"/>
            <a:ext cx="2520950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121935"/>
              </p:ext>
            </p:extLst>
          </p:nvPr>
        </p:nvGraphicFramePr>
        <p:xfrm>
          <a:off x="1244208" y="3277696"/>
          <a:ext cx="6568152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038"/>
                <a:gridCol w="1642038"/>
                <a:gridCol w="1642038"/>
                <a:gridCol w="1642038"/>
              </a:tblGrid>
              <a:tr h="283147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Component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July</a:t>
                      </a:r>
                      <a:r>
                        <a:rPr lang="en-US" sz="1600" baseline="0" noProof="0" dirty="0" smtClean="0"/>
                        <a:t> 2011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August  2011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September</a:t>
                      </a:r>
                      <a:r>
                        <a:rPr lang="es-UY" sz="1600" dirty="0" smtClean="0"/>
                        <a:t> </a:t>
                      </a:r>
                      <a:r>
                        <a:rPr lang="es-UY" sz="1600" baseline="0" dirty="0" smtClean="0"/>
                        <a:t>2011</a:t>
                      </a:r>
                      <a:endParaRPr lang="es-UY" sz="1600" dirty="0"/>
                    </a:p>
                  </a:txBody>
                  <a:tcPr/>
                </a:tc>
              </a:tr>
              <a:tr h="270276">
                <a:tc>
                  <a:txBody>
                    <a:bodyPr/>
                    <a:lstStyle/>
                    <a:p>
                      <a:r>
                        <a:rPr lang="en-US" sz="1500" noProof="0" smtClean="0">
                          <a:latin typeface="+mj-lt"/>
                        </a:rPr>
                        <a:t>Fuel</a:t>
                      </a:r>
                      <a:endParaRPr lang="en-US" sz="1500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dirty="0" smtClean="0">
                          <a:effectLst/>
                          <a:latin typeface="+mj-lt"/>
                        </a:rPr>
                        <a:t>0,40%</a:t>
                      </a:r>
                      <a:endParaRPr lang="en-US" sz="15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dirty="0" smtClean="0">
                          <a:effectLst/>
                          <a:latin typeface="+mj-lt"/>
                        </a:rPr>
                        <a:t>-1,64%</a:t>
                      </a:r>
                      <a:endParaRPr lang="en-US" sz="15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UY" sz="1500" b="0" i="0" u="none" strike="noStrike" dirty="0">
                          <a:effectLst/>
                          <a:latin typeface="+mj-lt"/>
                        </a:rPr>
                        <a:t>-4,13%</a:t>
                      </a:r>
                    </a:p>
                  </a:txBody>
                  <a:tcPr marL="9525" marR="9525" marT="9525" marB="0" anchor="ctr"/>
                </a:tc>
              </a:tr>
              <a:tr h="270276">
                <a:tc>
                  <a:txBody>
                    <a:bodyPr/>
                    <a:lstStyle/>
                    <a:p>
                      <a:r>
                        <a:rPr lang="en-US" sz="1500" noProof="0" smtClean="0">
                          <a:latin typeface="+mj-lt"/>
                        </a:rPr>
                        <a:t>Tires</a:t>
                      </a:r>
                      <a:endParaRPr lang="en-US" sz="1500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smtClean="0">
                          <a:effectLst/>
                          <a:latin typeface="+mj-lt"/>
                        </a:rPr>
                        <a:t>6,00%</a:t>
                      </a:r>
                      <a:endParaRPr lang="en-US" sz="1500" b="0" i="0" u="none" strike="noStrike" noProof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smtClean="0">
                          <a:effectLst/>
                          <a:latin typeface="+mj-lt"/>
                        </a:rPr>
                        <a:t>6,00%</a:t>
                      </a:r>
                      <a:endParaRPr lang="en-US" sz="1500" b="0" i="0" u="none" strike="noStrike" noProof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UY" sz="1500" b="0" i="0" u="none" strike="noStrike" dirty="0">
                          <a:effectLst/>
                          <a:latin typeface="+mj-lt"/>
                        </a:rPr>
                        <a:t>1,80%</a:t>
                      </a:r>
                    </a:p>
                  </a:txBody>
                  <a:tcPr marL="9525" marR="9525" marT="9525" marB="0" anchor="ctr"/>
                </a:tc>
              </a:tr>
              <a:tr h="270276">
                <a:tc>
                  <a:txBody>
                    <a:bodyPr/>
                    <a:lstStyle/>
                    <a:p>
                      <a:r>
                        <a:rPr lang="en-US" sz="1500" noProof="0" smtClean="0">
                          <a:latin typeface="+mj-lt"/>
                        </a:rPr>
                        <a:t>Wages</a:t>
                      </a:r>
                      <a:endParaRPr lang="en-US" sz="1500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smtClean="0">
                          <a:effectLst/>
                          <a:latin typeface="+mj-lt"/>
                        </a:rPr>
                        <a:t>14,91%</a:t>
                      </a:r>
                      <a:endParaRPr lang="en-US" sz="1500" b="0" i="0" u="none" strike="noStrike" noProof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smtClean="0">
                          <a:effectLst/>
                          <a:latin typeface="+mj-lt"/>
                        </a:rPr>
                        <a:t>-1,64%</a:t>
                      </a:r>
                      <a:endParaRPr lang="en-US" sz="1500" b="0" i="0" u="none" strike="noStrike" noProof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UY" sz="1500" b="0" i="0" u="none" strike="noStrike" dirty="0">
                          <a:effectLst/>
                          <a:latin typeface="+mj-lt"/>
                        </a:rPr>
                        <a:t>-4,13%</a:t>
                      </a:r>
                    </a:p>
                  </a:txBody>
                  <a:tcPr marL="9525" marR="9525" marT="9525" marB="0" anchor="ctr"/>
                </a:tc>
              </a:tr>
              <a:tr h="270276">
                <a:tc>
                  <a:txBody>
                    <a:bodyPr/>
                    <a:lstStyle/>
                    <a:p>
                      <a:r>
                        <a:rPr lang="en-US" sz="1500" noProof="0" smtClean="0">
                          <a:latin typeface="+mj-lt"/>
                        </a:rPr>
                        <a:t>Amortization</a:t>
                      </a:r>
                      <a:endParaRPr lang="en-US" sz="1500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smtClean="0">
                          <a:effectLst/>
                          <a:latin typeface="+mj-lt"/>
                        </a:rPr>
                        <a:t>2,92%</a:t>
                      </a:r>
                      <a:endParaRPr lang="en-US" sz="1500" b="0" i="0" u="none" strike="noStrike" noProof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smtClean="0">
                          <a:effectLst/>
                          <a:latin typeface="+mj-lt"/>
                        </a:rPr>
                        <a:t>0,00%</a:t>
                      </a:r>
                      <a:endParaRPr lang="en-US" sz="1500" b="0" i="0" u="none" strike="noStrike" noProof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UY" sz="1500" b="0" i="0" u="none" strike="noStrike" dirty="0"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</a:tr>
              <a:tr h="270276">
                <a:tc>
                  <a:txBody>
                    <a:bodyPr/>
                    <a:lstStyle/>
                    <a:p>
                      <a:r>
                        <a:rPr lang="en-US" sz="1500" noProof="0" smtClean="0">
                          <a:latin typeface="+mj-lt"/>
                        </a:rPr>
                        <a:t>Manteinance</a:t>
                      </a:r>
                      <a:endParaRPr lang="en-US" sz="1500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smtClean="0">
                          <a:effectLst/>
                          <a:latin typeface="+mj-lt"/>
                        </a:rPr>
                        <a:t>0,31%</a:t>
                      </a:r>
                      <a:endParaRPr lang="en-US" sz="1500" b="0" i="0" u="none" strike="noStrike" noProof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smtClean="0">
                          <a:effectLst/>
                          <a:latin typeface="+mj-lt"/>
                        </a:rPr>
                        <a:t>-1,26%</a:t>
                      </a:r>
                      <a:endParaRPr lang="en-US" sz="1500" b="0" i="0" u="none" strike="noStrike" noProof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UY" sz="1500" b="0" i="0" u="none" strike="noStrike" dirty="0">
                          <a:effectLst/>
                          <a:latin typeface="+mj-lt"/>
                        </a:rPr>
                        <a:t>-1,32%</a:t>
                      </a:r>
                    </a:p>
                  </a:txBody>
                  <a:tcPr marL="9525" marR="9525" marT="9525" marB="0" anchor="ctr"/>
                </a:tc>
              </a:tr>
              <a:tr h="270276">
                <a:tc>
                  <a:txBody>
                    <a:bodyPr/>
                    <a:lstStyle/>
                    <a:p>
                      <a:r>
                        <a:rPr lang="en-US" sz="1500" noProof="0" smtClean="0">
                          <a:latin typeface="+mj-lt"/>
                        </a:rPr>
                        <a:t>Insurance</a:t>
                      </a:r>
                      <a:endParaRPr lang="en-US" sz="1500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smtClean="0">
                          <a:effectLst/>
                          <a:latin typeface="+mj-lt"/>
                        </a:rPr>
                        <a:t>0,00%</a:t>
                      </a:r>
                      <a:endParaRPr lang="en-US" sz="1500" b="0" i="0" u="none" strike="noStrike" noProof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smtClean="0">
                          <a:effectLst/>
                          <a:latin typeface="+mj-lt"/>
                        </a:rPr>
                        <a:t>0,00%</a:t>
                      </a:r>
                      <a:endParaRPr lang="en-US" sz="1500" b="0" i="0" u="none" strike="noStrike" noProof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UY" sz="1500" b="0" i="0" u="none" strike="noStrike" dirty="0"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</a:tr>
              <a:tr h="270276"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latin typeface="+mj-lt"/>
                        </a:rPr>
                        <a:t>Financial Cost</a:t>
                      </a:r>
                      <a:endParaRPr lang="en-US" sz="15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dirty="0" smtClean="0">
                          <a:effectLst/>
                          <a:latin typeface="+mj-lt"/>
                        </a:rPr>
                        <a:t>2,92%</a:t>
                      </a:r>
                      <a:endParaRPr lang="en-US" sz="15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noProof="0" dirty="0" smtClean="0">
                          <a:effectLst/>
                          <a:latin typeface="+mj-lt"/>
                        </a:rPr>
                        <a:t>0,00%</a:t>
                      </a:r>
                      <a:endParaRPr lang="en-US" sz="15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UY" sz="1500" b="0" i="0" u="none" strike="noStrike" dirty="0"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</a:tr>
              <a:tr h="270276">
                <a:tc>
                  <a:txBody>
                    <a:bodyPr/>
                    <a:lstStyle/>
                    <a:p>
                      <a:r>
                        <a:rPr lang="en-US" sz="1500" b="1" noProof="0" dirty="0" smtClean="0">
                          <a:latin typeface="+mj-lt"/>
                        </a:rPr>
                        <a:t>Total</a:t>
                      </a:r>
                      <a:endParaRPr lang="en-US" sz="15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noProof="0" dirty="0" smtClean="0">
                          <a:effectLst/>
                          <a:latin typeface="+mj-lt"/>
                        </a:rPr>
                        <a:t>4,81%</a:t>
                      </a:r>
                      <a:endParaRPr lang="en-US" sz="1500" b="1" i="0" u="none" strike="noStrike" noProof="0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noProof="0" dirty="0" smtClean="0">
                          <a:effectLst/>
                          <a:latin typeface="+mj-lt"/>
                        </a:rPr>
                        <a:t>-0,93%</a:t>
                      </a:r>
                      <a:endParaRPr lang="en-US" sz="1500" b="1" i="0" u="none" strike="noStrike" noProof="0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UY" sz="1500" b="1" i="0" u="none" strike="noStrike" dirty="0" smtClean="0">
                          <a:effectLst/>
                          <a:latin typeface="+mj-lt"/>
                        </a:rPr>
                        <a:t>-2,98%</a:t>
                      </a:r>
                      <a:endParaRPr lang="es-UY" sz="15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270276">
                <a:tc>
                  <a:txBody>
                    <a:bodyPr/>
                    <a:lstStyle/>
                    <a:p>
                      <a:r>
                        <a:rPr lang="en-US" sz="1500" b="1" noProof="0" dirty="0" smtClean="0">
                          <a:latin typeface="+mj-lt"/>
                        </a:rPr>
                        <a:t>Monthly Metric</a:t>
                      </a:r>
                      <a:endParaRPr lang="en-US" sz="15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noProof="0" dirty="0" smtClean="0">
                          <a:effectLst/>
                          <a:latin typeface="+mj-lt"/>
                        </a:rPr>
                        <a:t>1,048</a:t>
                      </a:r>
                      <a:endParaRPr lang="en-US" sz="1500" b="1" i="0" u="none" strike="noStrike" noProof="0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noProof="0" dirty="0" smtClean="0">
                          <a:effectLst/>
                          <a:latin typeface="+mj-lt"/>
                        </a:rPr>
                        <a:t>0,991</a:t>
                      </a:r>
                      <a:endParaRPr lang="en-US" sz="1500" b="1" i="0" u="none" strike="noStrike" noProof="0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UY" sz="1500" b="1" i="0" u="none" strike="noStrike" dirty="0" smtClean="0">
                          <a:effectLst/>
                          <a:latin typeface="+mj-lt"/>
                        </a:rPr>
                        <a:t>0,970</a:t>
                      </a:r>
                      <a:endParaRPr lang="es-UY" sz="15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270276">
                <a:tc>
                  <a:txBody>
                    <a:bodyPr/>
                    <a:lstStyle/>
                    <a:p>
                      <a:r>
                        <a:rPr lang="en-US" sz="1500" b="1" noProof="0" dirty="0" err="1" smtClean="0">
                          <a:latin typeface="+mj-lt"/>
                        </a:rPr>
                        <a:t>Accum</a:t>
                      </a:r>
                      <a:r>
                        <a:rPr lang="en-US" sz="1500" b="1" noProof="0" dirty="0" smtClean="0">
                          <a:latin typeface="+mj-lt"/>
                        </a:rPr>
                        <a:t>.</a:t>
                      </a:r>
                      <a:r>
                        <a:rPr lang="en-US" sz="1500" b="1" baseline="0" noProof="0" dirty="0" smtClean="0">
                          <a:latin typeface="+mj-lt"/>
                        </a:rPr>
                        <a:t> Metric</a:t>
                      </a:r>
                      <a:endParaRPr lang="en-US" sz="15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noProof="0" dirty="0" smtClean="0">
                          <a:effectLst/>
                          <a:latin typeface="+mj-lt"/>
                        </a:rPr>
                        <a:t>1,509</a:t>
                      </a:r>
                      <a:endParaRPr lang="en-US" sz="1500" b="1" i="0" u="none" strike="noStrike" noProof="0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noProof="0" dirty="0" smtClean="0">
                          <a:effectLst/>
                          <a:latin typeface="+mj-lt"/>
                        </a:rPr>
                        <a:t>1,494</a:t>
                      </a:r>
                      <a:endParaRPr lang="en-US" sz="1500" b="1" i="0" u="none" strike="noStrike" noProof="0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UY" sz="1500" b="1" i="0" u="none" strike="noStrike" dirty="0" smtClean="0">
                          <a:effectLst/>
                          <a:latin typeface="+mj-lt"/>
                        </a:rPr>
                        <a:t>1,45</a:t>
                      </a:r>
                      <a:endParaRPr lang="es-UY" sz="15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err="1" smtClean="0"/>
              <a:t>Logistics</a:t>
            </a:r>
            <a:r>
              <a:rPr lang="es-UY" sz="3100" dirty="0" smtClean="0"/>
              <a:t> </a:t>
            </a:r>
            <a:r>
              <a:rPr lang="es-UY" sz="3100" dirty="0" err="1" smtClean="0"/>
              <a:t>Projects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Presentation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53055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latin typeface="Maiandra GD" pitchFamily="34" charset="0"/>
              </a:rPr>
              <a:t>Projects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874836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solidFill>
                  <a:srgbClr val="C0C0C0"/>
                </a:solidFill>
                <a:latin typeface="Maiandra GD" pitchFamily="34" charset="0"/>
              </a:rPr>
              <a:t>Lean </a:t>
            </a:r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Fulfillment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Elipse"/>
          <p:cNvSpPr/>
          <p:nvPr/>
        </p:nvSpPr>
        <p:spPr>
          <a:xfrm>
            <a:off x="4398840" y="6193880"/>
            <a:ext cx="288032" cy="28803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Elipse"/>
          <p:cNvSpPr/>
          <p:nvPr/>
        </p:nvSpPr>
        <p:spPr>
          <a:xfrm>
            <a:off x="6732240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79512" y="1412776"/>
            <a:ext cx="8964488" cy="2123658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s-ES_tradnl" sz="2200" dirty="0">
                <a:solidFill>
                  <a:srgbClr val="000066"/>
                </a:solidFill>
                <a:latin typeface="Calibri" pitchFamily="34" charset="0"/>
              </a:rPr>
              <a:t> </a:t>
            </a:r>
            <a:r>
              <a:rPr lang="en-GB" sz="2200" dirty="0" smtClean="0">
                <a:latin typeface="Calibri" pitchFamily="34" charset="0"/>
              </a:rPr>
              <a:t>Costing and </a:t>
            </a:r>
            <a:r>
              <a:rPr lang="en-US" sz="2200" dirty="0" smtClean="0">
                <a:latin typeface="Calibri" pitchFamily="34" charset="0"/>
              </a:rPr>
              <a:t>Performance </a:t>
            </a:r>
            <a:r>
              <a:rPr lang="en-US" sz="2200" dirty="0">
                <a:latin typeface="Calibri" pitchFamily="34" charset="0"/>
              </a:rPr>
              <a:t>Metrics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 smtClean="0">
                <a:latin typeface="Calibri" pitchFamily="34" charset="0"/>
              </a:rPr>
              <a:t> Best Practices in Wood Extraction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>
                <a:latin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</a:rPr>
              <a:t>Self-Assessment Evaluation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>
                <a:latin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</a:rPr>
              <a:t>Analysis of Harvesting/Extraction for Sawmill</a:t>
            </a:r>
            <a:endParaRPr lang="en-US" sz="2200" dirty="0" smtClean="0">
              <a:latin typeface="+mj-lt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n-US" sz="2200" dirty="0" smtClean="0">
              <a:latin typeface="Calibri" pitchFamily="34" charset="0"/>
            </a:endParaRPr>
          </a:p>
          <a:p>
            <a:pPr>
              <a:buClr>
                <a:srgbClr val="865900"/>
              </a:buClr>
              <a:buSzPct val="120000"/>
            </a:pPr>
            <a:endParaRPr lang="es-ES_tradnl" sz="2200" dirty="0">
              <a:latin typeface="Maiandra GD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23528" y="908720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 err="1" smtClean="0"/>
              <a:t>Forestry</a:t>
            </a:r>
            <a:r>
              <a:rPr lang="es-UY" sz="2400" b="1" dirty="0" smtClean="0"/>
              <a:t> </a:t>
            </a:r>
            <a:r>
              <a:rPr lang="es-UY" sz="2400" b="1" dirty="0" err="1" smtClean="0"/>
              <a:t>Harvesting</a:t>
            </a:r>
            <a:r>
              <a:rPr lang="es-UY" sz="2400" b="1" dirty="0" smtClean="0"/>
              <a:t>/</a:t>
            </a:r>
            <a:r>
              <a:rPr lang="es-UY" sz="2400" b="1" dirty="0" err="1" smtClean="0"/>
              <a:t>Extraction</a:t>
            </a:r>
            <a:endParaRPr lang="es-UY" sz="2400" b="1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234" y="850843"/>
            <a:ext cx="2699792" cy="202484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347" y="3733708"/>
            <a:ext cx="2599805" cy="1949854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4" y="3733708"/>
            <a:ext cx="2592288" cy="1944216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950" y="3766052"/>
            <a:ext cx="2542076" cy="190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65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err="1" smtClean="0"/>
              <a:t>Logistics</a:t>
            </a:r>
            <a:r>
              <a:rPr lang="es-UY" sz="3100" dirty="0" smtClean="0"/>
              <a:t> </a:t>
            </a:r>
            <a:r>
              <a:rPr lang="es-UY" sz="3100" dirty="0" err="1" smtClean="0"/>
              <a:t>Projects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Presentation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53055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latin typeface="Maiandra GD" pitchFamily="34" charset="0"/>
              </a:rPr>
              <a:t>Projects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874836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solidFill>
                  <a:srgbClr val="C0C0C0"/>
                </a:solidFill>
                <a:latin typeface="Maiandra GD" pitchFamily="34" charset="0"/>
              </a:rPr>
              <a:t>Lean </a:t>
            </a:r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Fulfillment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Elipse"/>
          <p:cNvSpPr/>
          <p:nvPr/>
        </p:nvSpPr>
        <p:spPr>
          <a:xfrm>
            <a:off x="4398840" y="6193880"/>
            <a:ext cx="288032" cy="28803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Elipse"/>
          <p:cNvSpPr/>
          <p:nvPr/>
        </p:nvSpPr>
        <p:spPr>
          <a:xfrm>
            <a:off x="6732240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79512" y="1416970"/>
            <a:ext cx="8964488" cy="2123658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s-ES_tradnl" sz="2200" dirty="0">
                <a:solidFill>
                  <a:srgbClr val="000066"/>
                </a:solidFill>
                <a:latin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</a:rPr>
              <a:t>Collaboration with TECNUN (University of Navarra)</a:t>
            </a:r>
          </a:p>
          <a:p>
            <a:pPr algn="l">
              <a:buClr>
                <a:srgbClr val="865900"/>
              </a:buClr>
              <a:buSzPct val="120000"/>
            </a:pPr>
            <a:r>
              <a:rPr lang="en-US" sz="2200" dirty="0" smtClean="0">
                <a:latin typeface="Calibri" pitchFamily="34" charset="0"/>
              </a:rPr>
              <a:t>    - A. </a:t>
            </a:r>
            <a:r>
              <a:rPr lang="en-US" sz="2200" dirty="0" err="1" smtClean="0">
                <a:latin typeface="Calibri" pitchFamily="34" charset="0"/>
              </a:rPr>
              <a:t>Errasti</a:t>
            </a:r>
            <a:r>
              <a:rPr lang="en-US" sz="2200" dirty="0" smtClean="0">
                <a:latin typeface="Calibri" pitchFamily="34" charset="0"/>
              </a:rPr>
              <a:t>, C. Chackelson, D. </a:t>
            </a:r>
            <a:r>
              <a:rPr lang="en-US" sz="2200" dirty="0" err="1" smtClean="0">
                <a:latin typeface="Calibri" pitchFamily="34" charset="0"/>
              </a:rPr>
              <a:t>Ciprez</a:t>
            </a:r>
            <a:r>
              <a:rPr lang="en-US" sz="2200" dirty="0" smtClean="0">
                <a:latin typeface="Calibri" pitchFamily="34" charset="0"/>
              </a:rPr>
              <a:t>, F. </a:t>
            </a:r>
            <a:r>
              <a:rPr lang="en-US" sz="2200" dirty="0" err="1" smtClean="0">
                <a:latin typeface="Calibri" pitchFamily="34" charset="0"/>
              </a:rPr>
              <a:t>Lahoz</a:t>
            </a:r>
            <a:endParaRPr lang="en-US" sz="2200" dirty="0" smtClean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n-US" sz="2200" dirty="0" smtClean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 smtClean="0">
                <a:latin typeface="Calibri" pitchFamily="34" charset="0"/>
              </a:rPr>
              <a:t>Picking Environment 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 smtClean="0">
                <a:latin typeface="Calibri" pitchFamily="34" charset="0"/>
              </a:rPr>
              <a:t>Design of Experiments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 smtClean="0">
                <a:latin typeface="Calibri" pitchFamily="34" charset="0"/>
              </a:rPr>
              <a:t> Discrete Event Simulation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57673" y="908720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 err="1" smtClean="0"/>
              <a:t>Design</a:t>
            </a:r>
            <a:r>
              <a:rPr lang="es-UY" sz="2400" b="1" dirty="0" smtClean="0"/>
              <a:t> of a </a:t>
            </a:r>
            <a:r>
              <a:rPr lang="es-UY" sz="2400" b="1" dirty="0" err="1" smtClean="0"/>
              <a:t>Part</a:t>
            </a:r>
            <a:r>
              <a:rPr lang="es-UY" sz="2400" b="1" dirty="0" smtClean="0"/>
              <a:t> </a:t>
            </a:r>
            <a:r>
              <a:rPr lang="es-UY" sz="2400" b="1" dirty="0" err="1" smtClean="0"/>
              <a:t>to</a:t>
            </a:r>
            <a:r>
              <a:rPr lang="es-UY" sz="2400" b="1" dirty="0" smtClean="0"/>
              <a:t> </a:t>
            </a:r>
            <a:r>
              <a:rPr lang="es-UY" sz="2400" b="1" dirty="0" err="1" smtClean="0"/>
              <a:t>Picker</a:t>
            </a:r>
            <a:r>
              <a:rPr lang="es-UY" sz="2400" b="1" dirty="0" smtClean="0"/>
              <a:t> </a:t>
            </a:r>
            <a:r>
              <a:rPr lang="es-UY" sz="2400" b="1" dirty="0" err="1" smtClean="0"/>
              <a:t>System</a:t>
            </a:r>
            <a:endParaRPr lang="es-UY" sz="2400" b="1" dirty="0"/>
          </a:p>
        </p:txBody>
      </p:sp>
      <p:pic>
        <p:nvPicPr>
          <p:cNvPr id="19" name="Picture 7"/>
          <p:cNvPicPr/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323528" y="4221088"/>
            <a:ext cx="5304155" cy="174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" descr="ScreenHunter_2.bmp"/>
          <p:cNvPicPr/>
          <p:nvPr/>
        </p:nvPicPr>
        <p:blipFill>
          <a:blip r:embed="rId5" cstate="print">
            <a:grayscl/>
            <a:lum bright="30000"/>
          </a:blip>
          <a:srcRect/>
          <a:stretch>
            <a:fillRect/>
          </a:stretch>
        </p:blipFill>
        <p:spPr bwMode="auto">
          <a:xfrm>
            <a:off x="6039039" y="2091303"/>
            <a:ext cx="2609850" cy="1769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ScreenHunter_1.bmp"/>
          <p:cNvPicPr/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6047316" y="4221088"/>
            <a:ext cx="2619375" cy="177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 descr="tecnun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1556792"/>
            <a:ext cx="11430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558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err="1" smtClean="0"/>
              <a:t>Outline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5 Marcador de contenido"/>
          <p:cNvSpPr>
            <a:spLocks noGrp="1"/>
          </p:cNvSpPr>
          <p:nvPr>
            <p:ph idx="1"/>
          </p:nvPr>
        </p:nvSpPr>
        <p:spPr>
          <a:xfrm>
            <a:off x="323528" y="1164644"/>
            <a:ext cx="7858180" cy="5000660"/>
          </a:xfrm>
        </p:spPr>
        <p:txBody>
          <a:bodyPr>
            <a:normAutofit/>
          </a:bodyPr>
          <a:lstStyle/>
          <a:p>
            <a:pPr>
              <a:spcBef>
                <a:spcPct val="10000"/>
              </a:spcBef>
              <a:buClr>
                <a:schemeClr val="bg1"/>
              </a:buClr>
            </a:pPr>
            <a:r>
              <a:rPr lang="en-US" sz="2100" dirty="0" smtClean="0"/>
              <a:t>General Presentation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 smtClean="0"/>
              <a:t>Speaker </a:t>
            </a:r>
            <a:r>
              <a:rPr lang="en-US" sz="1600" dirty="0" smtClean="0"/>
              <a:t>presentation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 smtClean="0"/>
              <a:t>University </a:t>
            </a:r>
            <a:r>
              <a:rPr lang="en-US" sz="1600" dirty="0" smtClean="0"/>
              <a:t>presentation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 smtClean="0"/>
              <a:t>Research areas and interest</a:t>
            </a:r>
          </a:p>
          <a:p>
            <a:pPr>
              <a:spcBef>
                <a:spcPct val="10000"/>
              </a:spcBef>
              <a:buClr>
                <a:schemeClr val="bg1"/>
              </a:buClr>
            </a:pPr>
            <a:endParaRPr lang="en-US" sz="2000" dirty="0" smtClean="0"/>
          </a:p>
          <a:p>
            <a:pPr>
              <a:spcBef>
                <a:spcPct val="10000"/>
              </a:spcBef>
              <a:buClr>
                <a:schemeClr val="bg1"/>
              </a:buClr>
            </a:pPr>
            <a:r>
              <a:rPr lang="en-US" sz="2100" dirty="0" smtClean="0"/>
              <a:t>Projects</a:t>
            </a:r>
            <a:endParaRPr lang="en-US" sz="2100" dirty="0" smtClean="0"/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/>
              <a:t>Transport Cost Parametric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/>
              <a:t>Forestry Extraction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/>
              <a:t>Design of Part to Picker System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endParaRPr lang="en-US" sz="1600" dirty="0" smtClean="0"/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endParaRPr lang="en-US" sz="1600" dirty="0" smtClean="0"/>
          </a:p>
          <a:p>
            <a:pPr>
              <a:spcBef>
                <a:spcPct val="10000"/>
              </a:spcBef>
              <a:buClr>
                <a:schemeClr val="bg1"/>
              </a:buClr>
            </a:pPr>
            <a:r>
              <a:rPr lang="en-US" sz="2100" b="1" dirty="0"/>
              <a:t>Initiatives towards Building Lean Fulfillment Stream</a:t>
            </a:r>
          </a:p>
          <a:p>
            <a:pPr lvl="1">
              <a:spcBef>
                <a:spcPct val="10000"/>
              </a:spcBef>
            </a:pPr>
            <a:endParaRPr lang="es-ES" sz="1600" dirty="0" smtClean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13" name="12 Elipse"/>
          <p:cNvSpPr/>
          <p:nvPr/>
        </p:nvSpPr>
        <p:spPr>
          <a:xfrm>
            <a:off x="323528" y="1227816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Elipse"/>
          <p:cNvSpPr/>
          <p:nvPr/>
        </p:nvSpPr>
        <p:spPr>
          <a:xfrm>
            <a:off x="858648" y="1628800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872296" y="1889536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872296" y="2132856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323528" y="2708920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323528" y="4433344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854880" y="3096256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864760" y="3330544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Elipse"/>
          <p:cNvSpPr/>
          <p:nvPr/>
        </p:nvSpPr>
        <p:spPr>
          <a:xfrm>
            <a:off x="867032" y="3605776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6711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smtClean="0"/>
              <a:t>Lean </a:t>
            </a:r>
            <a:r>
              <a:rPr lang="es-UY" sz="3100" dirty="0" err="1" smtClean="0"/>
              <a:t>Fulfillment</a:t>
            </a:r>
            <a:r>
              <a:rPr lang="es-UY" sz="3100" dirty="0" smtClean="0"/>
              <a:t> </a:t>
            </a:r>
            <a:r>
              <a:rPr lang="es-UY" sz="3100" dirty="0" err="1" smtClean="0"/>
              <a:t>Streams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15</a:t>
            </a:fld>
            <a:endParaRPr lang="es-ES" dirty="0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Presentation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53055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874836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latin typeface="Maiandra GD" pitchFamily="34" charset="0"/>
              </a:rPr>
              <a:t>Lean </a:t>
            </a:r>
            <a:r>
              <a:rPr lang="es-ES" sz="1400" b="1" dirty="0" err="1" smtClean="0">
                <a:latin typeface="Maiandra GD" pitchFamily="34" charset="0"/>
              </a:rPr>
              <a:t>Fulfillment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5 Elipse"/>
          <p:cNvSpPr/>
          <p:nvPr/>
        </p:nvSpPr>
        <p:spPr>
          <a:xfrm>
            <a:off x="6753504" y="6212334"/>
            <a:ext cx="288032" cy="28803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4362670" y="6202154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251" y="1444739"/>
            <a:ext cx="1223963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3" descr="pampers_logo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644" y="3277393"/>
            <a:ext cx="18716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4" r="10997"/>
          <a:stretch>
            <a:fillRect/>
          </a:stretch>
        </p:blipFill>
        <p:spPr bwMode="auto">
          <a:xfrm>
            <a:off x="4362670" y="3458367"/>
            <a:ext cx="18002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0" descr="Duracell baj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49" y="4889500"/>
            <a:ext cx="14636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8" descr="Garot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752" y="4437855"/>
            <a:ext cx="22320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8" descr="Beldent gráfic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58" y="3277393"/>
            <a:ext cx="1439863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9" descr="ChupaChups Logo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9"/>
          <a:stretch>
            <a:fillRect/>
          </a:stretch>
        </p:blipFill>
        <p:spPr bwMode="auto">
          <a:xfrm>
            <a:off x="4454252" y="2308300"/>
            <a:ext cx="108108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1" descr="Mentos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038" y="5032829"/>
            <a:ext cx="182721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3" descr="Baggio Pronto 20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2" t="5595" r="71239" b="24928"/>
          <a:stretch>
            <a:fillRect/>
          </a:stretch>
        </p:blipFill>
        <p:spPr bwMode="auto">
          <a:xfrm>
            <a:off x="5861273" y="1280999"/>
            <a:ext cx="94297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3" descr="Oral-B 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637754"/>
            <a:ext cx="1298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216024" y="908720"/>
            <a:ext cx="8964488" cy="2600712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Clr>
                <a:srgbClr val="865900"/>
              </a:buClr>
              <a:buSzPct val="120000"/>
            </a:pPr>
            <a:r>
              <a:rPr lang="en-US" sz="2200" u="sng" dirty="0" smtClean="0">
                <a:latin typeface="Calibri" pitchFamily="34" charset="0"/>
              </a:rPr>
              <a:t>SEBAMAR</a:t>
            </a:r>
          </a:p>
          <a:p>
            <a:pPr algn="l">
              <a:buClr>
                <a:srgbClr val="865900"/>
              </a:buClr>
              <a:buSzPct val="120000"/>
            </a:pPr>
            <a:endParaRPr lang="en-US" sz="1200" u="sng" dirty="0" smtClean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300" dirty="0" smtClean="0">
                <a:latin typeface="Calibri" pitchFamily="34" charset="0"/>
              </a:rPr>
              <a:t>Whole Sale Trader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n-US" sz="500" dirty="0" smtClean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300" dirty="0" smtClean="0">
                <a:latin typeface="Calibri" pitchFamily="34" charset="0"/>
              </a:rPr>
              <a:t> 150 Employees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n-US" sz="500" dirty="0" smtClean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300" dirty="0">
                <a:latin typeface="Calibri" pitchFamily="34" charset="0"/>
              </a:rPr>
              <a:t> </a:t>
            </a:r>
            <a:r>
              <a:rPr lang="en-US" sz="2300" dirty="0" smtClean="0">
                <a:latin typeface="Calibri" pitchFamily="34" charset="0"/>
              </a:rPr>
              <a:t>20,000 Points of Sale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n-US" sz="500" dirty="0" smtClean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300" dirty="0">
                <a:latin typeface="Calibri" pitchFamily="34" charset="0"/>
              </a:rPr>
              <a:t> </a:t>
            </a:r>
            <a:r>
              <a:rPr lang="en-US" sz="2300" dirty="0" smtClean="0">
                <a:latin typeface="Calibri" pitchFamily="34" charset="0"/>
              </a:rPr>
              <a:t>Three Distribution channels</a:t>
            </a:r>
            <a:endParaRPr lang="en-US" sz="2300" dirty="0" smtClean="0">
              <a:latin typeface="Calibri" pitchFamily="34" charset="0"/>
            </a:endParaRPr>
          </a:p>
          <a:p>
            <a:pPr>
              <a:buClr>
                <a:srgbClr val="865900"/>
              </a:buClr>
              <a:buSzPct val="120000"/>
            </a:pPr>
            <a:endParaRPr lang="es-ES_tradnl" sz="2200" dirty="0">
              <a:latin typeface="Maiandra GD" pitchFamily="34" charset="0"/>
            </a:endParaRPr>
          </a:p>
        </p:txBody>
      </p:sp>
      <p:pic>
        <p:nvPicPr>
          <p:cNvPr id="36" name="Picture 16" descr="foamy 312 regula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5" y="1093724"/>
            <a:ext cx="4000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0" descr="Haribo Logo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67" y="4889500"/>
            <a:ext cx="15128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90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smtClean="0"/>
              <a:t>Lean </a:t>
            </a:r>
            <a:r>
              <a:rPr lang="es-UY" sz="3100" dirty="0" err="1" smtClean="0"/>
              <a:t>Fulfillment</a:t>
            </a:r>
            <a:r>
              <a:rPr lang="es-UY" sz="3100" dirty="0" smtClean="0"/>
              <a:t> </a:t>
            </a:r>
            <a:r>
              <a:rPr lang="es-UY" sz="3100" dirty="0" err="1" smtClean="0"/>
              <a:t>Streams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16</a:t>
            </a:fld>
            <a:endParaRPr lang="es-ES" dirty="0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Presentation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53055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874836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latin typeface="Maiandra GD" pitchFamily="34" charset="0"/>
              </a:rPr>
              <a:t>Lean </a:t>
            </a:r>
            <a:r>
              <a:rPr lang="es-ES" sz="1400" b="1" dirty="0" err="1" smtClean="0">
                <a:latin typeface="Maiandra GD" pitchFamily="34" charset="0"/>
              </a:rPr>
              <a:t>Fulfillment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5 Elipse"/>
          <p:cNvSpPr/>
          <p:nvPr/>
        </p:nvSpPr>
        <p:spPr>
          <a:xfrm>
            <a:off x="6753504" y="6212334"/>
            <a:ext cx="288032" cy="28803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4362670" y="6202154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79512" y="1233764"/>
            <a:ext cx="8964488" cy="4970591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Clr>
                <a:srgbClr val="865900"/>
              </a:buClr>
              <a:buSzPct val="120000"/>
            </a:pPr>
            <a:r>
              <a:rPr lang="es-ES_tradnl" sz="2200" u="sng" dirty="0" smtClean="0">
                <a:latin typeface="Calibri" pitchFamily="34" charset="0"/>
              </a:rPr>
              <a:t>SEBAMAR 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s-ES_tradnl" sz="2200" dirty="0">
              <a:solidFill>
                <a:srgbClr val="000066"/>
              </a:solidFill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 smtClean="0">
                <a:latin typeface="Calibri" pitchFamily="34" charset="0"/>
              </a:rPr>
              <a:t> Logistic Scorecard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700" dirty="0" smtClean="0">
                <a:latin typeface="Calibri" pitchFamily="34" charset="0"/>
              </a:rPr>
              <a:t>SCOR metrics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700" dirty="0" smtClean="0">
                <a:latin typeface="Calibri" pitchFamily="34" charset="0"/>
              </a:rPr>
              <a:t> Operational metrics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n-US" sz="2200" dirty="0" smtClean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 smtClean="0">
                <a:latin typeface="Calibri" pitchFamily="34" charset="0"/>
              </a:rPr>
              <a:t> Diagnosis of the Value Chain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700" dirty="0" smtClean="0">
                <a:latin typeface="Calibri" pitchFamily="34" charset="0"/>
              </a:rPr>
              <a:t> Forecast Accuracy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700" dirty="0" smtClean="0">
                <a:latin typeface="Calibri" pitchFamily="34" charset="0"/>
              </a:rPr>
              <a:t> </a:t>
            </a:r>
            <a:r>
              <a:rPr lang="en-US" sz="1700" dirty="0" smtClean="0">
                <a:latin typeface="Calibri" pitchFamily="34" charset="0"/>
              </a:rPr>
              <a:t>OTIF 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700" dirty="0" smtClean="0">
                <a:latin typeface="Calibri" pitchFamily="34" charset="0"/>
              </a:rPr>
              <a:t> Suppliers Performance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700" dirty="0" smtClean="0">
                <a:latin typeface="Calibri" pitchFamily="34" charset="0"/>
              </a:rPr>
              <a:t> Total Delivery Time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endParaRPr lang="en-US" sz="1700" dirty="0" smtClean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 smtClean="0">
                <a:latin typeface="Calibri" pitchFamily="34" charset="0"/>
              </a:rPr>
              <a:t> Financial Benchmarking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700" dirty="0">
                <a:latin typeface="Calibri" pitchFamily="34" charset="0"/>
              </a:rPr>
              <a:t> </a:t>
            </a:r>
            <a:r>
              <a:rPr lang="en-US" sz="1700" dirty="0" err="1" smtClean="0">
                <a:latin typeface="Calibri" pitchFamily="34" charset="0"/>
              </a:rPr>
              <a:t>Logyca</a:t>
            </a:r>
            <a:r>
              <a:rPr lang="en-US" sz="1700" dirty="0" smtClean="0">
                <a:latin typeface="Calibri" pitchFamily="34" charset="0"/>
              </a:rPr>
              <a:t> – CLI: Cash to Cash </a:t>
            </a:r>
            <a:r>
              <a:rPr lang="en-US" sz="1700" dirty="0" err="1" smtClean="0">
                <a:latin typeface="Calibri" pitchFamily="34" charset="0"/>
              </a:rPr>
              <a:t>Cylce</a:t>
            </a:r>
            <a:r>
              <a:rPr lang="en-US" sz="1700" dirty="0" smtClean="0">
                <a:latin typeface="Calibri" pitchFamily="34" charset="0"/>
              </a:rPr>
              <a:t>; Assets &amp; Profits and Cost</a:t>
            </a:r>
            <a:endParaRPr lang="en-US" sz="1700" dirty="0" smtClean="0">
              <a:latin typeface="+mj-lt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n-US" sz="2200" dirty="0" smtClean="0">
              <a:latin typeface="Calibri" pitchFamily="34" charset="0"/>
            </a:endParaRPr>
          </a:p>
          <a:p>
            <a:pPr>
              <a:buClr>
                <a:srgbClr val="865900"/>
              </a:buClr>
              <a:buSzPct val="120000"/>
            </a:pPr>
            <a:endParaRPr lang="es-ES_tradnl" sz="2200" dirty="0"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62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smtClean="0"/>
              <a:t>Lean </a:t>
            </a:r>
            <a:r>
              <a:rPr lang="es-UY" sz="3100" dirty="0" err="1" smtClean="0"/>
              <a:t>Fulfillment</a:t>
            </a:r>
            <a:r>
              <a:rPr lang="es-UY" sz="3100" dirty="0" smtClean="0"/>
              <a:t> </a:t>
            </a:r>
            <a:r>
              <a:rPr lang="es-UY" sz="3100" dirty="0" err="1" smtClean="0"/>
              <a:t>Streams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17</a:t>
            </a:fld>
            <a:endParaRPr lang="es-ES" dirty="0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Presentation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53055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874836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latin typeface="Maiandra GD" pitchFamily="34" charset="0"/>
              </a:rPr>
              <a:t>Lean </a:t>
            </a:r>
            <a:r>
              <a:rPr lang="es-ES" sz="1400" b="1" dirty="0" err="1" smtClean="0">
                <a:latin typeface="Maiandra GD" pitchFamily="34" charset="0"/>
              </a:rPr>
              <a:t>Fulfillment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5 Elipse"/>
          <p:cNvSpPr/>
          <p:nvPr/>
        </p:nvSpPr>
        <p:spPr>
          <a:xfrm>
            <a:off x="6753504" y="6212334"/>
            <a:ext cx="288032" cy="28803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4362670" y="6202154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216024" y="908720"/>
            <a:ext cx="8964488" cy="954107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Clr>
                <a:srgbClr val="865900"/>
              </a:buClr>
              <a:buSzPct val="120000"/>
            </a:pPr>
            <a:r>
              <a:rPr lang="en-US" sz="2200" u="sng" dirty="0" smtClean="0">
                <a:solidFill>
                  <a:srgbClr val="000066"/>
                </a:solidFill>
                <a:latin typeface="Calibri" pitchFamily="34" charset="0"/>
              </a:rPr>
              <a:t>INTRODUCTION TO LEAN MANUFACTURING</a:t>
            </a:r>
          </a:p>
          <a:p>
            <a:pPr algn="l">
              <a:buClr>
                <a:srgbClr val="865900"/>
              </a:buClr>
              <a:buSzPct val="120000"/>
            </a:pPr>
            <a:endParaRPr lang="en-US" sz="1200" u="sng" dirty="0" smtClean="0">
              <a:solidFill>
                <a:srgbClr val="000066"/>
              </a:solidFill>
              <a:latin typeface="Calibri" pitchFamily="34" charset="0"/>
            </a:endParaRPr>
          </a:p>
          <a:p>
            <a:pPr>
              <a:buClr>
                <a:srgbClr val="865900"/>
              </a:buClr>
              <a:buSzPct val="120000"/>
            </a:pPr>
            <a:endParaRPr lang="es-ES_tradnl" sz="2200" dirty="0">
              <a:latin typeface="Maiandra GD" pitchFamily="34" charset="0"/>
            </a:endParaRPr>
          </a:p>
        </p:txBody>
      </p:sp>
      <p:pic>
        <p:nvPicPr>
          <p:cNvPr id="24" name="23 Imagen" descr="tps_toyota_production_system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8892" y="926369"/>
            <a:ext cx="2776405" cy="2258143"/>
          </a:xfrm>
          <a:prstGeom prst="rect">
            <a:avLst/>
          </a:prstGeom>
        </p:spPr>
      </p:pic>
      <p:pic>
        <p:nvPicPr>
          <p:cNvPr id="26" name="25 Imagen" descr="The-Machine-That-Change-The-Worl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2981" y="3573016"/>
            <a:ext cx="1214445" cy="1868377"/>
          </a:xfrm>
          <a:prstGeom prst="rect">
            <a:avLst/>
          </a:prstGeom>
        </p:spPr>
      </p:pic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179512" y="1584370"/>
            <a:ext cx="6339743" cy="4355038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buClr>
                <a:srgbClr val="865900"/>
              </a:buClr>
              <a:buSzPct val="120000"/>
              <a:buFontTx/>
              <a:buChar char="•"/>
            </a:pPr>
            <a:r>
              <a:rPr lang="en-US" sz="2000" dirty="0" smtClean="0"/>
              <a:t> Just in Time / Toyota Production System / Lean Enterprise</a:t>
            </a:r>
          </a:p>
          <a:p>
            <a:pPr>
              <a:buClr>
                <a:srgbClr val="865900"/>
              </a:buClr>
              <a:buSzPct val="120000"/>
              <a:buFontTx/>
              <a:buChar char="•"/>
            </a:pPr>
            <a:endParaRPr lang="en-US" sz="2000" dirty="0"/>
          </a:p>
          <a:p>
            <a:pPr>
              <a:buClr>
                <a:srgbClr val="865900"/>
              </a:buClr>
              <a:buSzPct val="120000"/>
              <a:buFontTx/>
              <a:buChar char="•"/>
            </a:pPr>
            <a:r>
              <a:rPr lang="en-US" sz="2000" dirty="0" smtClean="0"/>
              <a:t> The </a:t>
            </a:r>
            <a:r>
              <a:rPr lang="en-US" sz="2000" dirty="0"/>
              <a:t>core idea is to maximize </a:t>
            </a:r>
            <a:r>
              <a:rPr lang="en-US" sz="2000" b="1" dirty="0"/>
              <a:t>customer value</a:t>
            </a:r>
            <a:r>
              <a:rPr lang="en-US" sz="2000" dirty="0"/>
              <a:t> while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minimizing </a:t>
            </a:r>
            <a:r>
              <a:rPr lang="en-US" sz="2000" dirty="0"/>
              <a:t>waste. Simply, lean means creating more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value for </a:t>
            </a:r>
            <a:r>
              <a:rPr lang="en-US" sz="2000" dirty="0"/>
              <a:t>customers with fewer resources.</a:t>
            </a:r>
            <a:endParaRPr lang="es-UY" sz="2000" dirty="0" smtClean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</a:pPr>
            <a:endParaRPr lang="es-UY" sz="2200" dirty="0" smtClean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s-UY" sz="2000" dirty="0" smtClean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Systematic elimination of 7 wastes (</a:t>
            </a:r>
            <a:r>
              <a:rPr lang="en-US" sz="2000" dirty="0" err="1" smtClean="0">
                <a:latin typeface="Calibri" pitchFamily="34" charset="0"/>
              </a:rPr>
              <a:t>muda</a:t>
            </a:r>
            <a:r>
              <a:rPr lang="en-US" sz="2000" dirty="0" smtClean="0">
                <a:latin typeface="Calibri" pitchFamily="34" charset="0"/>
              </a:rPr>
              <a:t>)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 smtClean="0">
                <a:latin typeface="Calibri" pitchFamily="34" charset="0"/>
              </a:rPr>
              <a:t>Overproduction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 smtClean="0">
                <a:latin typeface="Calibri" pitchFamily="34" charset="0"/>
              </a:rPr>
              <a:t>Waiting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 smtClean="0">
                <a:latin typeface="Calibri" pitchFamily="34" charset="0"/>
              </a:rPr>
              <a:t>Transportation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 smtClean="0">
                <a:latin typeface="Calibri" pitchFamily="34" charset="0"/>
              </a:rPr>
              <a:t>Inventory 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 smtClean="0">
                <a:latin typeface="Calibri" pitchFamily="34" charset="0"/>
              </a:rPr>
              <a:t>Motion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 smtClean="0">
                <a:latin typeface="Calibri" pitchFamily="34" charset="0"/>
              </a:rPr>
              <a:t>Over-processing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 smtClean="0">
                <a:latin typeface="Calibri" pitchFamily="34" charset="0"/>
              </a:rPr>
              <a:t>Defective products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endParaRPr lang="es-UY" sz="1500" dirty="0" smtClean="0">
              <a:latin typeface="Calibri" pitchFamily="34" charset="0"/>
            </a:endParaRPr>
          </a:p>
          <a:p>
            <a:pPr lvl="1">
              <a:buClr>
                <a:srgbClr val="865900"/>
              </a:buClr>
              <a:buSzPct val="120000"/>
            </a:pPr>
            <a:endParaRPr lang="es-UY" sz="1500" dirty="0" smtClean="0">
              <a:latin typeface="Calibri" pitchFamily="34" charset="0"/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3767416" y="4151402"/>
            <a:ext cx="15716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000" dirty="0" smtClean="0"/>
              <a:t>無駄</a:t>
            </a:r>
            <a:endParaRPr lang="es-UY" sz="5000" dirty="0"/>
          </a:p>
        </p:txBody>
      </p:sp>
    </p:spTree>
    <p:extLst>
      <p:ext uri="{BB962C8B-B14F-4D97-AF65-F5344CB8AC3E}">
        <p14:creationId xmlns:p14="http://schemas.microsoft.com/office/powerpoint/2010/main" val="197688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smtClean="0"/>
              <a:t>Lean </a:t>
            </a:r>
            <a:r>
              <a:rPr lang="es-UY" sz="3100" dirty="0" err="1" smtClean="0"/>
              <a:t>Fulfillment</a:t>
            </a:r>
            <a:r>
              <a:rPr lang="es-UY" sz="3100" dirty="0" smtClean="0"/>
              <a:t> </a:t>
            </a:r>
            <a:r>
              <a:rPr lang="es-UY" sz="3100" dirty="0" err="1" smtClean="0"/>
              <a:t>Streams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18</a:t>
            </a:fld>
            <a:endParaRPr lang="es-ES" dirty="0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Presentation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53055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874836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latin typeface="Maiandra GD" pitchFamily="34" charset="0"/>
              </a:rPr>
              <a:t>Lean </a:t>
            </a:r>
            <a:r>
              <a:rPr lang="es-ES" sz="1400" b="1" dirty="0" err="1" smtClean="0">
                <a:latin typeface="Maiandra GD" pitchFamily="34" charset="0"/>
              </a:rPr>
              <a:t>Fulfillment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5 Elipse"/>
          <p:cNvSpPr/>
          <p:nvPr/>
        </p:nvSpPr>
        <p:spPr>
          <a:xfrm>
            <a:off x="6753504" y="6212334"/>
            <a:ext cx="288032" cy="28803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4362670" y="6202154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216024" y="908720"/>
            <a:ext cx="8964488" cy="954107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Clr>
                <a:srgbClr val="865900"/>
              </a:buClr>
              <a:buSzPct val="120000"/>
            </a:pPr>
            <a:r>
              <a:rPr lang="en-US" sz="2200" u="sng" dirty="0" smtClean="0">
                <a:solidFill>
                  <a:srgbClr val="000066"/>
                </a:solidFill>
                <a:latin typeface="Calibri" pitchFamily="34" charset="0"/>
              </a:rPr>
              <a:t>VALUE STREAM MAPPING </a:t>
            </a:r>
          </a:p>
          <a:p>
            <a:pPr algn="l">
              <a:buClr>
                <a:srgbClr val="865900"/>
              </a:buClr>
              <a:buSzPct val="120000"/>
            </a:pPr>
            <a:endParaRPr lang="en-US" sz="1200" u="sng" dirty="0" smtClean="0">
              <a:solidFill>
                <a:srgbClr val="000066"/>
              </a:solidFill>
              <a:latin typeface="Calibri" pitchFamily="34" charset="0"/>
            </a:endParaRPr>
          </a:p>
          <a:p>
            <a:pPr>
              <a:buClr>
                <a:srgbClr val="865900"/>
              </a:buClr>
              <a:buSzPct val="120000"/>
            </a:pPr>
            <a:endParaRPr lang="es-ES_tradnl" sz="2200" dirty="0">
              <a:latin typeface="Maiandra GD" pitchFamily="34" charset="0"/>
            </a:endParaRPr>
          </a:p>
        </p:txBody>
      </p:sp>
      <p:pic>
        <p:nvPicPr>
          <p:cNvPr id="18" name="0 Imagen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3" t="3748" b="28536"/>
          <a:stretch/>
        </p:blipFill>
        <p:spPr bwMode="auto">
          <a:xfrm>
            <a:off x="1662650" y="1412776"/>
            <a:ext cx="5400040" cy="18935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251520" y="3429000"/>
            <a:ext cx="7344816" cy="646331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buClr>
                <a:srgbClr val="865900"/>
              </a:buClr>
              <a:buSzPct val="120000"/>
            </a:pPr>
            <a:r>
              <a:rPr lang="en-US" dirty="0" smtClean="0">
                <a:latin typeface="Calibri" pitchFamily="34" charset="0"/>
              </a:rPr>
              <a:t>Working Paper (2011). Tanco, Santos, Rodriguez, Reich, </a:t>
            </a:r>
            <a:r>
              <a:rPr lang="en-GB" b="1" dirty="0" smtClean="0"/>
              <a:t>Applying </a:t>
            </a:r>
            <a:r>
              <a:rPr lang="en-GB" b="1" dirty="0"/>
              <a:t>Lean techniques to nougat fabrication: A seasonal case </a:t>
            </a:r>
            <a:r>
              <a:rPr lang="en-GB" b="1" dirty="0" smtClean="0"/>
              <a:t>study</a:t>
            </a:r>
            <a:endParaRPr lang="es-UY" dirty="0"/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514" y="3140968"/>
            <a:ext cx="1105824" cy="1389191"/>
          </a:xfrm>
          <a:prstGeom prst="rect">
            <a:avLst/>
          </a:prstGeom>
        </p:spPr>
      </p:pic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228802" y="4149080"/>
            <a:ext cx="8964488" cy="954107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Clr>
                <a:srgbClr val="865900"/>
              </a:buClr>
              <a:buSzPct val="120000"/>
            </a:pPr>
            <a:r>
              <a:rPr lang="en-US" sz="2200" u="sng" dirty="0" smtClean="0">
                <a:solidFill>
                  <a:srgbClr val="000066"/>
                </a:solidFill>
                <a:latin typeface="Calibri" pitchFamily="34" charset="0"/>
              </a:rPr>
              <a:t>SEEING THE WHOLE - JONES AND WOMACK (2002)</a:t>
            </a:r>
          </a:p>
          <a:p>
            <a:pPr algn="l">
              <a:buClr>
                <a:srgbClr val="865900"/>
              </a:buClr>
              <a:buSzPct val="120000"/>
            </a:pPr>
            <a:endParaRPr lang="en-US" sz="1200" u="sng" dirty="0" smtClean="0">
              <a:solidFill>
                <a:srgbClr val="000066"/>
              </a:solidFill>
              <a:latin typeface="Calibri" pitchFamily="34" charset="0"/>
            </a:endParaRPr>
          </a:p>
          <a:p>
            <a:pPr>
              <a:buClr>
                <a:srgbClr val="865900"/>
              </a:buClr>
              <a:buSzPct val="120000"/>
            </a:pPr>
            <a:endParaRPr lang="es-ES_tradnl" sz="2200" dirty="0">
              <a:latin typeface="Maiandra GD" pitchFamily="34" charset="0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107504" y="4594344"/>
            <a:ext cx="8964488" cy="1754326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buClr>
                <a:srgbClr val="865900"/>
              </a:buClr>
              <a:buSzPct val="120000"/>
            </a:pPr>
            <a:r>
              <a:rPr lang="en-US" dirty="0" smtClean="0">
                <a:latin typeface="Calibri" pitchFamily="34" charset="0"/>
              </a:rPr>
              <a:t>An extended value stream is simply all of the actions – both value creating and wasteful – required to bring a product from ra</a:t>
            </a:r>
            <a:r>
              <a:rPr lang="en-US" dirty="0" smtClean="0">
                <a:latin typeface="Calibri" pitchFamily="34" charset="0"/>
              </a:rPr>
              <a:t>w materials into the arms of the customers.</a:t>
            </a:r>
          </a:p>
          <a:p>
            <a:pPr>
              <a:buClr>
                <a:srgbClr val="865900"/>
              </a:buClr>
              <a:buSzPct val="120000"/>
            </a:pPr>
            <a:endParaRPr lang="en-US" dirty="0" smtClean="0">
              <a:latin typeface="Calibri" pitchFamily="34" charset="0"/>
            </a:endParaRPr>
          </a:p>
          <a:p>
            <a:pPr>
              <a:buClr>
                <a:srgbClr val="865900"/>
              </a:buClr>
              <a:buSzPct val="120000"/>
            </a:pPr>
            <a:r>
              <a:rPr lang="en-US" dirty="0" smtClean="0">
                <a:latin typeface="Calibri" pitchFamily="34" charset="0"/>
              </a:rPr>
              <a:t>VSM is the simple process of </a:t>
            </a:r>
            <a:r>
              <a:rPr lang="en-US" b="1" dirty="0" smtClean="0">
                <a:latin typeface="Calibri" pitchFamily="34" charset="0"/>
              </a:rPr>
              <a:t>directly observing </a:t>
            </a:r>
            <a:r>
              <a:rPr lang="en-US" dirty="0" smtClean="0">
                <a:latin typeface="Calibri" pitchFamily="34" charset="0"/>
              </a:rPr>
              <a:t>the flow of information and materials as they now occur, summarizing them visually, and then envisioning a </a:t>
            </a:r>
            <a:r>
              <a:rPr lang="en-US" b="1" dirty="0" smtClean="0">
                <a:latin typeface="Calibri" pitchFamily="34" charset="0"/>
              </a:rPr>
              <a:t>future state </a:t>
            </a:r>
            <a:r>
              <a:rPr lang="en-US" dirty="0" smtClean="0">
                <a:latin typeface="Calibri" pitchFamily="34" charset="0"/>
              </a:rPr>
              <a:t>with much better performance.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22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727280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smtClean="0"/>
              <a:t>Lean </a:t>
            </a:r>
            <a:r>
              <a:rPr lang="es-UY" sz="3100" dirty="0" err="1" smtClean="0"/>
              <a:t>Fulfillment</a:t>
            </a:r>
            <a:r>
              <a:rPr lang="es-UY" sz="3100" dirty="0" smtClean="0"/>
              <a:t> </a:t>
            </a:r>
            <a:r>
              <a:rPr lang="es-UY" sz="3100" dirty="0" err="1" smtClean="0"/>
              <a:t>Streams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19</a:t>
            </a:fld>
            <a:endParaRPr lang="es-ES" dirty="0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Presentation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53055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874836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latin typeface="Maiandra GD" pitchFamily="34" charset="0"/>
              </a:rPr>
              <a:t>Lean </a:t>
            </a:r>
            <a:r>
              <a:rPr lang="es-ES" sz="1400" b="1" dirty="0" err="1" smtClean="0">
                <a:latin typeface="Maiandra GD" pitchFamily="34" charset="0"/>
              </a:rPr>
              <a:t>Fulfillment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5 Elipse"/>
          <p:cNvSpPr/>
          <p:nvPr/>
        </p:nvSpPr>
        <p:spPr>
          <a:xfrm>
            <a:off x="6753504" y="6212334"/>
            <a:ext cx="288032" cy="28803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4362670" y="6202154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962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err="1" smtClean="0"/>
              <a:t>Outline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5 Marcador de contenido"/>
          <p:cNvSpPr>
            <a:spLocks noGrp="1"/>
          </p:cNvSpPr>
          <p:nvPr>
            <p:ph idx="1"/>
          </p:nvPr>
        </p:nvSpPr>
        <p:spPr>
          <a:xfrm>
            <a:off x="323528" y="1164644"/>
            <a:ext cx="7858180" cy="5000660"/>
          </a:xfrm>
        </p:spPr>
        <p:txBody>
          <a:bodyPr>
            <a:normAutofit/>
          </a:bodyPr>
          <a:lstStyle/>
          <a:p>
            <a:pPr>
              <a:spcBef>
                <a:spcPct val="10000"/>
              </a:spcBef>
              <a:buClr>
                <a:schemeClr val="bg1"/>
              </a:buClr>
            </a:pPr>
            <a:r>
              <a:rPr lang="en-US" sz="2100" dirty="0" smtClean="0"/>
              <a:t>General Presentation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 smtClean="0"/>
              <a:t>Speaker </a:t>
            </a:r>
            <a:r>
              <a:rPr lang="en-US" sz="1600" dirty="0" smtClean="0"/>
              <a:t>presentation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 smtClean="0"/>
              <a:t>University </a:t>
            </a:r>
            <a:r>
              <a:rPr lang="en-US" sz="1600" dirty="0" smtClean="0"/>
              <a:t>presentation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 smtClean="0"/>
              <a:t>Research areas and interest</a:t>
            </a:r>
          </a:p>
          <a:p>
            <a:pPr>
              <a:spcBef>
                <a:spcPct val="10000"/>
              </a:spcBef>
              <a:buClr>
                <a:schemeClr val="bg1"/>
              </a:buClr>
            </a:pPr>
            <a:endParaRPr lang="en-US" sz="2000" dirty="0" smtClean="0"/>
          </a:p>
          <a:p>
            <a:pPr>
              <a:spcBef>
                <a:spcPct val="10000"/>
              </a:spcBef>
              <a:buClr>
                <a:schemeClr val="bg1"/>
              </a:buClr>
            </a:pPr>
            <a:r>
              <a:rPr lang="en-US" sz="2100" dirty="0" smtClean="0"/>
              <a:t>Projects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 smtClean="0"/>
              <a:t>Transport Cost </a:t>
            </a:r>
            <a:r>
              <a:rPr lang="en-US" sz="1600" dirty="0" smtClean="0"/>
              <a:t>Parametric</a:t>
            </a:r>
            <a:endParaRPr lang="en-US" sz="1600" dirty="0" smtClean="0"/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 smtClean="0"/>
              <a:t>Forestry </a:t>
            </a:r>
            <a:r>
              <a:rPr lang="en-US" sz="1600" dirty="0" smtClean="0"/>
              <a:t>Extraction</a:t>
            </a:r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r>
              <a:rPr lang="en-US" sz="1600" dirty="0" smtClean="0"/>
              <a:t>Design of Part to Picker System</a:t>
            </a:r>
            <a:endParaRPr lang="en-US" sz="1600" dirty="0" smtClean="0"/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endParaRPr lang="en-US" sz="1600" dirty="0" smtClean="0"/>
          </a:p>
          <a:p>
            <a:pPr lvl="1">
              <a:spcBef>
                <a:spcPct val="10000"/>
              </a:spcBef>
              <a:buClr>
                <a:schemeClr val="bg1"/>
              </a:buClr>
            </a:pPr>
            <a:endParaRPr lang="en-US" sz="1600" dirty="0" smtClean="0"/>
          </a:p>
          <a:p>
            <a:pPr>
              <a:spcBef>
                <a:spcPct val="10000"/>
              </a:spcBef>
              <a:buClr>
                <a:schemeClr val="bg1"/>
              </a:buClr>
            </a:pPr>
            <a:r>
              <a:rPr lang="en-US" sz="2100" dirty="0" smtClean="0"/>
              <a:t>Initiatives towards Building Lean Fulfillment Stream</a:t>
            </a:r>
          </a:p>
          <a:p>
            <a:pPr lvl="1">
              <a:spcBef>
                <a:spcPct val="10000"/>
              </a:spcBef>
            </a:pPr>
            <a:endParaRPr lang="es-ES" sz="1600" dirty="0" smtClean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13" name="12 Elipse"/>
          <p:cNvSpPr/>
          <p:nvPr/>
        </p:nvSpPr>
        <p:spPr>
          <a:xfrm>
            <a:off x="323528" y="1227816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Elipse"/>
          <p:cNvSpPr/>
          <p:nvPr/>
        </p:nvSpPr>
        <p:spPr>
          <a:xfrm>
            <a:off x="858648" y="1628800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872296" y="1889536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872296" y="2132856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323528" y="2708920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323528" y="4433344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854880" y="3096256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864760" y="3330544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Elipse"/>
          <p:cNvSpPr/>
          <p:nvPr/>
        </p:nvSpPr>
        <p:spPr>
          <a:xfrm>
            <a:off x="867032" y="3605776"/>
            <a:ext cx="144016" cy="14401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latin typeface="Maiandra GD" pitchFamily="34" charset="0"/>
              </a:rPr>
              <a:t>Presentation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606752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latin typeface="Maiandra GD" pitchFamily="34" charset="0"/>
              </a:rPr>
              <a:t>Projects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940152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latin typeface="Maiandra GD" pitchFamily="34" charset="0"/>
              </a:rPr>
              <a:t>Lean </a:t>
            </a:r>
            <a:r>
              <a:rPr lang="es-ES" sz="1400" b="1" dirty="0" err="1" smtClean="0">
                <a:latin typeface="Maiandra GD" pitchFamily="34" charset="0"/>
              </a:rPr>
              <a:t>Fulfillment</a:t>
            </a:r>
            <a:endParaRPr lang="en-GB" sz="1400" b="1" dirty="0">
              <a:latin typeface="Maiandra GD" pitchFamily="34" charset="0"/>
            </a:endParaRP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 L 0.18906 0.730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0" y="36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22222E-6 L 0.44896 0.5145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0" y="257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00069 L 0.71667 0.26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00" y="1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  <p:bldP spid="38" grpId="0"/>
      <p:bldP spid="39" grpId="0"/>
      <p:bldP spid="4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smtClean="0"/>
              <a:t>Lean </a:t>
            </a:r>
            <a:r>
              <a:rPr lang="es-UY" sz="3100" dirty="0" err="1" smtClean="0"/>
              <a:t>Fulfillment</a:t>
            </a:r>
            <a:r>
              <a:rPr lang="es-UY" sz="3100" dirty="0" smtClean="0"/>
              <a:t> </a:t>
            </a:r>
            <a:r>
              <a:rPr lang="es-UY" sz="3100" dirty="0" err="1" smtClean="0"/>
              <a:t>Streams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20</a:t>
            </a:fld>
            <a:endParaRPr lang="es-ES" dirty="0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Presentation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53055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874836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latin typeface="Maiandra GD" pitchFamily="34" charset="0"/>
              </a:rPr>
              <a:t>Lean </a:t>
            </a:r>
            <a:r>
              <a:rPr lang="es-ES" sz="1400" b="1" dirty="0" err="1" smtClean="0">
                <a:latin typeface="Maiandra GD" pitchFamily="34" charset="0"/>
              </a:rPr>
              <a:t>Fulfillment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5 Elipse"/>
          <p:cNvSpPr/>
          <p:nvPr/>
        </p:nvSpPr>
        <p:spPr>
          <a:xfrm>
            <a:off x="6753504" y="6212334"/>
            <a:ext cx="288032" cy="28803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4362670" y="6202154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391" y="869370"/>
            <a:ext cx="1434463" cy="1752448"/>
          </a:xfrm>
          <a:prstGeom prst="rect">
            <a:avLst/>
          </a:prstGeom>
        </p:spPr>
      </p:pic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251520" y="836712"/>
            <a:ext cx="6501984" cy="1585049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Clr>
                <a:srgbClr val="865900"/>
              </a:buClr>
              <a:buSzPct val="120000"/>
            </a:pPr>
            <a:r>
              <a:rPr lang="en-US" sz="2200" u="sng" dirty="0" smtClean="0">
                <a:solidFill>
                  <a:srgbClr val="000066"/>
                </a:solidFill>
                <a:latin typeface="Calibri" pitchFamily="34" charset="0"/>
              </a:rPr>
              <a:t>BUILDING A LEAN FULFILLMENT STREAM</a:t>
            </a:r>
          </a:p>
          <a:p>
            <a:pPr algn="l">
              <a:buClr>
                <a:srgbClr val="865900"/>
              </a:buClr>
              <a:buSzPct val="120000"/>
            </a:pPr>
            <a:r>
              <a:rPr lang="en-US" sz="2200" dirty="0" err="1" smtClean="0">
                <a:solidFill>
                  <a:srgbClr val="000066"/>
                </a:solidFill>
                <a:latin typeface="Calibri" pitchFamily="34" charset="0"/>
              </a:rPr>
              <a:t>Martichenko</a:t>
            </a:r>
            <a:r>
              <a:rPr lang="en-US" sz="2200" dirty="0" smtClean="0">
                <a:solidFill>
                  <a:srgbClr val="000066"/>
                </a:solidFill>
                <a:latin typeface="Calibri" pitchFamily="34" charset="0"/>
              </a:rPr>
              <a:t> and Kevin von </a:t>
            </a:r>
            <a:r>
              <a:rPr lang="en-US" sz="2200" dirty="0" err="1" smtClean="0">
                <a:solidFill>
                  <a:srgbClr val="000066"/>
                </a:solidFill>
                <a:latin typeface="Calibri" pitchFamily="34" charset="0"/>
              </a:rPr>
              <a:t>Grabe</a:t>
            </a:r>
            <a:endParaRPr lang="en-US" sz="2200" dirty="0" smtClean="0">
              <a:solidFill>
                <a:srgbClr val="000066"/>
              </a:solidFill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</a:pPr>
            <a:endParaRPr lang="en-US" sz="1200" u="sng" dirty="0" smtClean="0">
              <a:solidFill>
                <a:srgbClr val="000066"/>
              </a:solidFill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</a:pPr>
            <a:endParaRPr lang="en-US" sz="500" u="sng" dirty="0" smtClean="0">
              <a:solidFill>
                <a:srgbClr val="000066"/>
              </a:solidFill>
              <a:latin typeface="Calibri" pitchFamily="34" charset="0"/>
            </a:endParaRPr>
          </a:p>
          <a:p>
            <a:pPr>
              <a:buClr>
                <a:srgbClr val="865900"/>
              </a:buClr>
              <a:buSzPct val="120000"/>
            </a:pPr>
            <a:r>
              <a:rPr lang="en-US" dirty="0" smtClean="0">
                <a:latin typeface="+mj-lt"/>
              </a:rPr>
              <a:t>Rethinking your supply chain and Logistics to Create Maximum Value at Minimum Total Cost.</a:t>
            </a:r>
            <a:endParaRPr lang="en-US" dirty="0">
              <a:latin typeface="+mj-lt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216024" y="2241286"/>
            <a:ext cx="8964488" cy="4832092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s-ES_tradnl" sz="2200" dirty="0">
              <a:solidFill>
                <a:srgbClr val="000066"/>
              </a:solidFill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 smtClean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Turn supply chain in smoothly stream that delivers </a:t>
            </a:r>
            <a:r>
              <a:rPr lang="en-US" sz="2000" b="1" dirty="0" smtClean="0">
                <a:latin typeface="Calibri" pitchFamily="34" charset="0"/>
              </a:rPr>
              <a:t>value</a:t>
            </a:r>
            <a:r>
              <a:rPr lang="en-US" sz="2000" dirty="0" smtClean="0">
                <a:latin typeface="Calibri" pitchFamily="34" charset="0"/>
              </a:rPr>
              <a:t> to the customers and a </a:t>
            </a:r>
            <a:br>
              <a:rPr lang="en-US" sz="2000" dirty="0" smtClean="0">
                <a:latin typeface="Calibri" pitchFamily="34" charset="0"/>
              </a:rPr>
            </a:br>
            <a:r>
              <a:rPr lang="en-US" sz="2000" dirty="0" smtClean="0">
                <a:latin typeface="Calibri" pitchFamily="34" charset="0"/>
              </a:rPr>
              <a:t>     healthier business for company’s employees, investors and partners</a:t>
            </a: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n-US" sz="2200" dirty="0" smtClean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r>
              <a:rPr lang="en-US" sz="2200" dirty="0" smtClean="0">
                <a:latin typeface="Calibri" pitchFamily="34" charset="0"/>
              </a:rPr>
              <a:t>Total Cost of fulfillment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>
                <a:latin typeface="Calibri" pitchFamily="34" charset="0"/>
              </a:rPr>
              <a:t> </a:t>
            </a:r>
            <a:r>
              <a:rPr lang="en-US" sz="1500" dirty="0" smtClean="0">
                <a:latin typeface="Calibri" pitchFamily="34" charset="0"/>
              </a:rPr>
              <a:t>Sum of many cost of each part</a:t>
            </a:r>
            <a:endParaRPr lang="en-US" sz="1500" dirty="0">
              <a:latin typeface="Calibri" pitchFamily="34" charset="0"/>
            </a:endParaRP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 smtClean="0">
                <a:latin typeface="Calibri" pitchFamily="34" charset="0"/>
              </a:rPr>
              <a:t> Must be paid by the customer</a:t>
            </a:r>
          </a:p>
          <a:p>
            <a:pPr lvl="1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 smtClean="0">
                <a:latin typeface="Calibri" pitchFamily="34" charset="0"/>
              </a:rPr>
              <a:t> Change the mind managers think</a:t>
            </a:r>
            <a:endParaRPr lang="en-US" sz="1500" dirty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s-UY" sz="2200" dirty="0">
              <a:latin typeface="Calibri" pitchFamily="34" charset="0"/>
            </a:endParaRPr>
          </a:p>
          <a:p>
            <a:pPr marL="0" lvl="1">
              <a:buClr>
                <a:srgbClr val="865900"/>
              </a:buClr>
              <a:buSzPct val="120000"/>
              <a:buFontTx/>
              <a:buChar char="•"/>
            </a:pPr>
            <a:r>
              <a:rPr lang="es-UY" sz="2200" dirty="0" smtClean="0">
                <a:latin typeface="Calibri" pitchFamily="34" charset="0"/>
              </a:rPr>
              <a:t> </a:t>
            </a:r>
            <a:r>
              <a:rPr lang="en-US" sz="2200" dirty="0">
                <a:latin typeface="Calibri" pitchFamily="34" charset="0"/>
              </a:rPr>
              <a:t>Collaboration across all functions and </a:t>
            </a:r>
            <a:r>
              <a:rPr lang="en-US" sz="2200" dirty="0" smtClean="0">
                <a:latin typeface="Calibri" pitchFamily="34" charset="0"/>
              </a:rPr>
              <a:t>firms</a:t>
            </a:r>
          </a:p>
          <a:p>
            <a:pPr marL="457200" lvl="2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 smtClean="0">
                <a:latin typeface="Calibri" pitchFamily="34" charset="0"/>
              </a:rPr>
              <a:t>Obvious once the previous idea is understand</a:t>
            </a:r>
          </a:p>
          <a:p>
            <a:pPr marL="457200" lvl="2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 smtClean="0">
                <a:latin typeface="Calibri" pitchFamily="34" charset="0"/>
              </a:rPr>
              <a:t>Joint examination</a:t>
            </a:r>
          </a:p>
          <a:p>
            <a:pPr marL="457200" lvl="2">
              <a:buClr>
                <a:srgbClr val="865900"/>
              </a:buClr>
              <a:buSzPct val="120000"/>
              <a:buFontTx/>
              <a:buChar char="•"/>
            </a:pPr>
            <a:r>
              <a:rPr lang="en-US" sz="1500" dirty="0" smtClean="0">
                <a:latin typeface="Calibri" pitchFamily="34" charset="0"/>
              </a:rPr>
              <a:t>Find Win-Win situations</a:t>
            </a:r>
            <a:endParaRPr lang="en-US" sz="1500" dirty="0">
              <a:latin typeface="Calibri" pitchFamily="34" charset="0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n-US" sz="2200" dirty="0" smtClean="0">
              <a:latin typeface="+mj-lt"/>
            </a:endParaRPr>
          </a:p>
          <a:p>
            <a:pPr algn="l">
              <a:buClr>
                <a:srgbClr val="865900"/>
              </a:buClr>
              <a:buSzPct val="120000"/>
              <a:buFontTx/>
              <a:buChar char="•"/>
            </a:pPr>
            <a:endParaRPr lang="en-US" sz="2200" dirty="0" smtClean="0">
              <a:latin typeface="Calibri" pitchFamily="34" charset="0"/>
            </a:endParaRPr>
          </a:p>
          <a:p>
            <a:pPr>
              <a:buClr>
                <a:srgbClr val="865900"/>
              </a:buClr>
              <a:buSzPct val="120000"/>
            </a:pPr>
            <a:endParaRPr lang="es-ES_tradnl" sz="2200" dirty="0"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62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4"/>
          </a:xfrm>
          <a:solidFill>
            <a:schemeClr val="bg1"/>
          </a:solidFill>
        </p:spPr>
        <p:txBody>
          <a:bodyPr/>
          <a:lstStyle/>
          <a:p>
            <a:r>
              <a:rPr lang="es-UY" dirty="0" smtClean="0"/>
              <a:t> </a:t>
            </a:r>
            <a:r>
              <a:rPr lang="es-UY" sz="4000" dirty="0" smtClean="0"/>
              <a:t>Universidad de Montevideo</a:t>
            </a:r>
            <a:endParaRPr lang="es-UY" sz="4000" dirty="0"/>
          </a:p>
        </p:txBody>
      </p:sp>
      <p:pic>
        <p:nvPicPr>
          <p:cNvPr id="11" name="Picture 8" descr="j0400416"/>
          <p:cNvPicPr>
            <a:picLocks noChangeAspect="1" noChangeArrowheads="1"/>
          </p:cNvPicPr>
          <p:nvPr/>
        </p:nvPicPr>
        <p:blipFill>
          <a:blip r:embed="rId2" cstate="print"/>
          <a:srcRect b="23529"/>
          <a:stretch>
            <a:fillRect/>
          </a:stretch>
        </p:blipFill>
        <p:spPr bwMode="auto">
          <a:xfrm>
            <a:off x="0" y="1142984"/>
            <a:ext cx="9144000" cy="691274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14290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CuadroTexto"/>
          <p:cNvSpPr txBox="1"/>
          <p:nvPr/>
        </p:nvSpPr>
        <p:spPr>
          <a:xfrm>
            <a:off x="1285852" y="2285992"/>
            <a:ext cx="6357982" cy="17851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/>
              <a:t>Initiatives </a:t>
            </a:r>
            <a:r>
              <a:rPr lang="en-US" sz="3500" b="1" dirty="0" smtClean="0"/>
              <a:t>towards Building Lean Fulfillment Stream</a:t>
            </a:r>
          </a:p>
          <a:p>
            <a:pPr algn="ctr"/>
            <a:r>
              <a:rPr lang="en-US" sz="2000" b="1" dirty="0" smtClean="0"/>
              <a:t>18th October 2011</a:t>
            </a:r>
          </a:p>
          <a:p>
            <a:pPr algn="ctr"/>
            <a:r>
              <a:rPr lang="en-US" sz="2000" b="1" dirty="0" smtClean="0"/>
              <a:t>CLI Academic Meeting</a:t>
            </a:r>
            <a:endParaRPr lang="en-US" sz="20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143108" y="5786454"/>
            <a:ext cx="4429156" cy="630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UY" sz="3500" b="1" dirty="0" smtClean="0"/>
              <a:t>Dr. Ing. Martín </a:t>
            </a:r>
            <a:r>
              <a:rPr lang="es-UY" sz="3500" b="1" dirty="0" err="1" smtClean="0"/>
              <a:t>Tanco</a:t>
            </a:r>
            <a:endParaRPr lang="es-UY" sz="3500" b="1" dirty="0" smtClean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758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smtClean="0"/>
              <a:t>Speaker – Martín </a:t>
            </a:r>
            <a:r>
              <a:rPr lang="es-UY" sz="3100" dirty="0" err="1" smtClean="0"/>
              <a:t>Tanco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latin typeface="Maiandra GD" pitchFamily="34" charset="0"/>
              </a:rPr>
              <a:t>Presentation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53055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885722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solidFill>
                  <a:srgbClr val="C0C0C0"/>
                </a:solidFill>
                <a:latin typeface="Maiandra GD" pitchFamily="34" charset="0"/>
              </a:rPr>
              <a:t>Lean </a:t>
            </a:r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Fulfillment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Elipse"/>
          <p:cNvSpPr/>
          <p:nvPr/>
        </p:nvSpPr>
        <p:spPr>
          <a:xfrm>
            <a:off x="4398840" y="6193880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Elipse"/>
          <p:cNvSpPr/>
          <p:nvPr/>
        </p:nvSpPr>
        <p:spPr>
          <a:xfrm>
            <a:off x="6732240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5 Marcador de contenido"/>
          <p:cNvSpPr>
            <a:spLocks noGrp="1"/>
          </p:cNvSpPr>
          <p:nvPr>
            <p:ph idx="1"/>
          </p:nvPr>
        </p:nvSpPr>
        <p:spPr>
          <a:xfrm>
            <a:off x="323528" y="881172"/>
            <a:ext cx="8568952" cy="55721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200" b="1" dirty="0" smtClean="0"/>
              <a:t>Education</a:t>
            </a:r>
          </a:p>
          <a:p>
            <a:r>
              <a:rPr lang="en-US" sz="2200" dirty="0" smtClean="0"/>
              <a:t>PhD  Industrial Engineering at TECNUN, Universidad de Navarra</a:t>
            </a:r>
          </a:p>
          <a:p>
            <a:r>
              <a:rPr lang="en-US" sz="2200" dirty="0" smtClean="0"/>
              <a:t>Postgraduate in Quality  at Quality Chair Volkswagen- Univ. Navarra</a:t>
            </a:r>
          </a:p>
          <a:p>
            <a:r>
              <a:rPr lang="en-US" sz="2200" dirty="0" smtClean="0"/>
              <a:t>Industrial Engineering, Universidad de Montevideo (UM)</a:t>
            </a:r>
          </a:p>
          <a:p>
            <a:pPr>
              <a:buNone/>
            </a:pPr>
            <a:r>
              <a:rPr lang="en-US" sz="1500" b="1" dirty="0" smtClean="0"/>
              <a:t> </a:t>
            </a:r>
            <a:endParaRPr lang="en-US" sz="1500" dirty="0" smtClean="0"/>
          </a:p>
          <a:p>
            <a:pPr>
              <a:buNone/>
            </a:pPr>
            <a:r>
              <a:rPr lang="en-US" sz="2200" b="1" dirty="0" smtClean="0"/>
              <a:t>Actual Position</a:t>
            </a:r>
            <a:endParaRPr lang="en-US" sz="2200" dirty="0" smtClean="0"/>
          </a:p>
          <a:p>
            <a:r>
              <a:rPr lang="en-US" sz="2200" dirty="0" smtClean="0"/>
              <a:t>Head of the Industrial Management Department, UM</a:t>
            </a:r>
          </a:p>
          <a:p>
            <a:r>
              <a:rPr lang="en-US" sz="2200" dirty="0" smtClean="0"/>
              <a:t>Lecturer of Operation Management I and II (UM)</a:t>
            </a:r>
          </a:p>
          <a:p>
            <a:r>
              <a:rPr lang="en-US" sz="2200" dirty="0" smtClean="0"/>
              <a:t>Visiting  PhD Professor at TECNUN. “Design of Experiments” course</a:t>
            </a:r>
          </a:p>
          <a:p>
            <a:r>
              <a:rPr lang="en-US" sz="2200" dirty="0" smtClean="0"/>
              <a:t>Consulter on </a:t>
            </a:r>
            <a:r>
              <a:rPr lang="en-US" sz="2200" dirty="0" smtClean="0"/>
              <a:t>Operation Management</a:t>
            </a:r>
            <a:endParaRPr lang="en-US" sz="2200" dirty="0" smtClean="0"/>
          </a:p>
          <a:p>
            <a:r>
              <a:rPr lang="en-US" sz="2200" dirty="0" smtClean="0"/>
              <a:t>Research on Lean Production, Design of Experiments and Logistics </a:t>
            </a:r>
          </a:p>
          <a:p>
            <a:pPr lvl="1"/>
            <a:r>
              <a:rPr lang="en-US" sz="1800" dirty="0" smtClean="0"/>
              <a:t>21 papers on international journals (13 Citation Index)</a:t>
            </a:r>
          </a:p>
          <a:p>
            <a:pPr lvl="1"/>
            <a:r>
              <a:rPr lang="en-US" sz="1800" dirty="0" smtClean="0"/>
              <a:t>1 book chapter, 2 books in process</a:t>
            </a:r>
          </a:p>
          <a:p>
            <a:pPr lvl="1"/>
            <a:r>
              <a:rPr lang="en-US" sz="1800" dirty="0" smtClean="0"/>
              <a:t>16 presentations at international conferences</a:t>
            </a:r>
          </a:p>
          <a:p>
            <a:pPr lvl="1"/>
            <a:r>
              <a:rPr lang="en-US" sz="1800" dirty="0" smtClean="0"/>
              <a:t>3 funded research projects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smtClean="0"/>
              <a:t>Uruguay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latin typeface="Maiandra GD" pitchFamily="34" charset="0"/>
              </a:rPr>
              <a:t>Presentation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606752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940152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solidFill>
                  <a:srgbClr val="C0C0C0"/>
                </a:solidFill>
                <a:latin typeface="Maiandra GD" pitchFamily="34" charset="0"/>
              </a:rPr>
              <a:t>Lean </a:t>
            </a:r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Fulfillment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Elipse"/>
          <p:cNvSpPr/>
          <p:nvPr/>
        </p:nvSpPr>
        <p:spPr>
          <a:xfrm>
            <a:off x="4398840" y="6193880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Elipse"/>
          <p:cNvSpPr/>
          <p:nvPr/>
        </p:nvSpPr>
        <p:spPr>
          <a:xfrm>
            <a:off x="6732240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 descr="mapa mund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124744"/>
            <a:ext cx="6767513" cy="4703763"/>
          </a:xfrm>
          <a:prstGeom prst="rect">
            <a:avLst/>
          </a:prstGeom>
          <a:noFill/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284984"/>
            <a:ext cx="3333750" cy="2628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smtClean="0"/>
              <a:t>Uruguay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5</a:t>
            </a:fld>
            <a:endParaRPr lang="es-ES" dirty="0"/>
          </a:p>
        </p:txBody>
      </p:sp>
      <p:pic>
        <p:nvPicPr>
          <p:cNvPr id="14" name="Picture 4" descr="uruguay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797152"/>
            <a:ext cx="1440160" cy="1233775"/>
          </a:xfrm>
          <a:prstGeom prst="rect">
            <a:avLst/>
          </a:prstGeom>
          <a:noFill/>
        </p:spPr>
      </p:pic>
      <p:pic>
        <p:nvPicPr>
          <p:cNvPr id="15" name="Picture 5" descr="uruguay_19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908720"/>
            <a:ext cx="1296144" cy="1761497"/>
          </a:xfrm>
          <a:prstGeom prst="rect">
            <a:avLst/>
          </a:prstGeom>
          <a:noFill/>
        </p:spPr>
      </p:pic>
      <p:pic>
        <p:nvPicPr>
          <p:cNvPr id="16" name="15 Imagen" descr="Punta_del_Este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90928" y="2780928"/>
            <a:ext cx="2553072" cy="1780768"/>
          </a:xfrm>
          <a:prstGeom prst="rect">
            <a:avLst/>
          </a:prstGeom>
        </p:spPr>
      </p:pic>
      <p:sp>
        <p:nvSpPr>
          <p:cNvPr id="17" name="5 Marcador de contenido"/>
          <p:cNvSpPr>
            <a:spLocks noGrp="1"/>
          </p:cNvSpPr>
          <p:nvPr>
            <p:ph idx="1"/>
          </p:nvPr>
        </p:nvSpPr>
        <p:spPr>
          <a:xfrm>
            <a:off x="251520" y="908720"/>
            <a:ext cx="7858180" cy="5429288"/>
          </a:xfrm>
        </p:spPr>
        <p:txBody>
          <a:bodyPr>
            <a:normAutofit lnSpcReduction="10000"/>
          </a:bodyPr>
          <a:lstStyle/>
          <a:p>
            <a:pPr>
              <a:spcBef>
                <a:spcPct val="10000"/>
              </a:spcBef>
            </a:pPr>
            <a:r>
              <a:rPr lang="en-US" sz="2300" dirty="0" smtClean="0"/>
              <a:t>Population: Almost 3.5 million people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Of whom 1.4 million lives in the Capital Montevideo (40%)</a:t>
            </a:r>
          </a:p>
          <a:p>
            <a:pPr lvl="1">
              <a:spcBef>
                <a:spcPct val="10000"/>
              </a:spcBef>
            </a:pPr>
            <a:endParaRPr lang="en-US" sz="1700" dirty="0" smtClean="0"/>
          </a:p>
          <a:p>
            <a:pPr>
              <a:spcBef>
                <a:spcPct val="10000"/>
              </a:spcBef>
            </a:pPr>
            <a:r>
              <a:rPr lang="en-US" sz="2300" dirty="0" smtClean="0"/>
              <a:t>Area: 176.215 km</a:t>
            </a:r>
            <a:r>
              <a:rPr lang="en-US" sz="2300" baseline="30000" dirty="0" smtClean="0"/>
              <a:t>2</a:t>
            </a:r>
            <a:r>
              <a:rPr lang="en-US" sz="2300" dirty="0" smtClean="0"/>
              <a:t> (</a:t>
            </a:r>
            <a:r>
              <a:rPr lang="en-US" sz="1900" dirty="0" smtClean="0"/>
              <a:t>35% of Spain, 3 times Aragon Area)</a:t>
            </a:r>
          </a:p>
          <a:p>
            <a:pPr lvl="1">
              <a:spcBef>
                <a:spcPct val="10000"/>
              </a:spcBef>
            </a:pPr>
            <a:endParaRPr lang="en-US" sz="1700" dirty="0" smtClean="0"/>
          </a:p>
          <a:p>
            <a:pPr>
              <a:spcBef>
                <a:spcPct val="10000"/>
              </a:spcBef>
            </a:pPr>
            <a:r>
              <a:rPr lang="en-US" sz="2300" dirty="0" smtClean="0"/>
              <a:t>Weather: Temperate (0ºC--38ºC)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None natural disaster</a:t>
            </a:r>
          </a:p>
          <a:p>
            <a:pPr lvl="1">
              <a:spcBef>
                <a:spcPct val="10000"/>
              </a:spcBef>
            </a:pPr>
            <a:endParaRPr lang="en-US" sz="1700" baseline="30000" dirty="0" smtClean="0"/>
          </a:p>
          <a:p>
            <a:pPr>
              <a:spcBef>
                <a:spcPct val="10000"/>
              </a:spcBef>
            </a:pPr>
            <a:r>
              <a:rPr lang="en-US" sz="2300" dirty="0" smtClean="0"/>
              <a:t>Economy Drivers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Agriculture (Meat, Wool &amp; Seeds)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Forestry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Transportation (hub port)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Software industry</a:t>
            </a:r>
          </a:p>
          <a:p>
            <a:pPr lvl="1">
              <a:spcBef>
                <a:spcPct val="10000"/>
              </a:spcBef>
            </a:pPr>
            <a:endParaRPr lang="en-US" sz="1900" dirty="0" smtClean="0"/>
          </a:p>
          <a:p>
            <a:pPr>
              <a:spcBef>
                <a:spcPct val="10000"/>
              </a:spcBef>
            </a:pPr>
            <a:r>
              <a:rPr lang="en-US" sz="2300" dirty="0" smtClean="0"/>
              <a:t>GDP 2010 – +10.4%</a:t>
            </a:r>
          </a:p>
          <a:p>
            <a:pPr>
              <a:spcBef>
                <a:spcPct val="10000"/>
              </a:spcBef>
            </a:pPr>
            <a:endParaRPr lang="en-US" sz="2300" dirty="0" smtClean="0"/>
          </a:p>
          <a:p>
            <a:pPr>
              <a:spcBef>
                <a:spcPct val="10000"/>
              </a:spcBef>
            </a:pPr>
            <a:r>
              <a:rPr lang="en-US" sz="2300" dirty="0" smtClean="0"/>
              <a:t>Un-employment rate: 6,3%</a:t>
            </a:r>
            <a:endParaRPr lang="en-US" sz="1900" dirty="0" smtClean="0"/>
          </a:p>
          <a:p>
            <a:pPr lvl="1">
              <a:spcBef>
                <a:spcPct val="10000"/>
              </a:spcBef>
            </a:pPr>
            <a:endParaRPr lang="en-US" sz="1900" dirty="0" smtClean="0"/>
          </a:p>
          <a:p>
            <a:pPr lvl="1">
              <a:spcBef>
                <a:spcPct val="10000"/>
              </a:spcBef>
            </a:pPr>
            <a:endParaRPr lang="es-ES" sz="1900" dirty="0" smtClean="0"/>
          </a:p>
          <a:p>
            <a:pPr lvl="1">
              <a:spcBef>
                <a:spcPct val="10000"/>
              </a:spcBef>
            </a:pPr>
            <a:endParaRPr lang="es-ES" sz="1900" dirty="0" smtClean="0"/>
          </a:p>
          <a:p>
            <a:pPr>
              <a:spcBef>
                <a:spcPct val="10000"/>
              </a:spcBef>
            </a:pPr>
            <a:endParaRPr lang="es-ES" sz="2000" dirty="0" smtClean="0"/>
          </a:p>
          <a:p>
            <a:pPr>
              <a:spcBef>
                <a:spcPct val="10000"/>
              </a:spcBef>
            </a:pPr>
            <a:endParaRPr lang="es-ES" sz="2000" dirty="0" smtClean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latin typeface="Maiandra GD" pitchFamily="34" charset="0"/>
              </a:rPr>
              <a:t>Presentation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3552322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583900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solidFill>
                  <a:srgbClr val="C0C0C0"/>
                </a:solidFill>
                <a:latin typeface="Maiandra GD" pitchFamily="34" charset="0"/>
              </a:rPr>
              <a:t>Lean </a:t>
            </a:r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Fulfillment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27" name="26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Elipse"/>
          <p:cNvSpPr/>
          <p:nvPr/>
        </p:nvSpPr>
        <p:spPr>
          <a:xfrm>
            <a:off x="4398840" y="6193880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Elipse"/>
          <p:cNvSpPr/>
          <p:nvPr/>
        </p:nvSpPr>
        <p:spPr>
          <a:xfrm>
            <a:off x="6732240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smtClean="0"/>
              <a:t>Universidad de Montevideo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6</a:t>
            </a:fld>
            <a:endParaRPr lang="es-ES" dirty="0"/>
          </a:p>
        </p:txBody>
      </p:sp>
      <p:pic>
        <p:nvPicPr>
          <p:cNvPr id="19" name="Picture 8" descr="UM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124744"/>
            <a:ext cx="3255119" cy="2253789"/>
          </a:xfrm>
          <a:prstGeom prst="rect">
            <a:avLst/>
          </a:prstGeom>
          <a:noFill/>
        </p:spPr>
      </p:pic>
      <p:pic>
        <p:nvPicPr>
          <p:cNvPr id="20" name="Picture 5" descr="mision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789040"/>
            <a:ext cx="3300413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5 Marcador de contenido"/>
          <p:cNvSpPr>
            <a:spLocks noGrp="1"/>
          </p:cNvSpPr>
          <p:nvPr>
            <p:ph idx="1"/>
          </p:nvPr>
        </p:nvSpPr>
        <p:spPr>
          <a:xfrm>
            <a:off x="251520" y="952040"/>
            <a:ext cx="7858180" cy="5429288"/>
          </a:xfrm>
        </p:spPr>
        <p:txBody>
          <a:bodyPr>
            <a:normAutofit/>
          </a:bodyPr>
          <a:lstStyle/>
          <a:p>
            <a:pPr>
              <a:spcBef>
                <a:spcPct val="10000"/>
              </a:spcBef>
            </a:pPr>
            <a:r>
              <a:rPr lang="en-US" sz="1900" dirty="0" smtClean="0"/>
              <a:t>Private University</a:t>
            </a:r>
          </a:p>
          <a:p>
            <a:pPr>
              <a:spcBef>
                <a:spcPct val="10000"/>
              </a:spcBef>
            </a:pPr>
            <a:endParaRPr lang="en-US" sz="1700" dirty="0" smtClean="0"/>
          </a:p>
          <a:p>
            <a:pPr>
              <a:spcBef>
                <a:spcPct val="10000"/>
              </a:spcBef>
            </a:pPr>
            <a:r>
              <a:rPr lang="en-US" sz="1900" dirty="0" smtClean="0"/>
              <a:t>4</a:t>
            </a:r>
            <a:r>
              <a:rPr lang="en-US" sz="1900" baseline="30000" dirty="0" smtClean="0"/>
              <a:t>th  </a:t>
            </a:r>
            <a:r>
              <a:rPr lang="en-US" sz="1900" dirty="0" smtClean="0"/>
              <a:t>University considering number of students</a:t>
            </a:r>
          </a:p>
          <a:p>
            <a:pPr>
              <a:spcBef>
                <a:spcPct val="10000"/>
              </a:spcBef>
            </a:pPr>
            <a:endParaRPr lang="en-US" sz="1900" baseline="30000" dirty="0" smtClean="0"/>
          </a:p>
          <a:p>
            <a:pPr>
              <a:spcBef>
                <a:spcPct val="10000"/>
              </a:spcBef>
            </a:pPr>
            <a:r>
              <a:rPr lang="en-US" sz="1900" dirty="0" smtClean="0"/>
              <a:t>Six main faculties </a:t>
            </a:r>
          </a:p>
          <a:p>
            <a:pPr lvl="1">
              <a:spcBef>
                <a:spcPct val="10000"/>
              </a:spcBef>
            </a:pPr>
            <a:r>
              <a:rPr lang="en-US" sz="1500" dirty="0" smtClean="0"/>
              <a:t>Business School</a:t>
            </a:r>
          </a:p>
          <a:p>
            <a:pPr lvl="1">
              <a:spcBef>
                <a:spcPct val="10000"/>
              </a:spcBef>
            </a:pPr>
            <a:r>
              <a:rPr lang="en-US" sz="1500" dirty="0" smtClean="0"/>
              <a:t>Accountancy and Administration </a:t>
            </a:r>
          </a:p>
          <a:p>
            <a:pPr lvl="1">
              <a:spcBef>
                <a:spcPct val="10000"/>
              </a:spcBef>
            </a:pPr>
            <a:r>
              <a:rPr lang="en-US" sz="1500" dirty="0" smtClean="0"/>
              <a:t>Communications</a:t>
            </a:r>
          </a:p>
          <a:p>
            <a:pPr lvl="1">
              <a:spcBef>
                <a:spcPct val="10000"/>
              </a:spcBef>
            </a:pPr>
            <a:r>
              <a:rPr lang="en-US" sz="1500" dirty="0" smtClean="0"/>
              <a:t>Law</a:t>
            </a:r>
          </a:p>
          <a:p>
            <a:pPr lvl="1">
              <a:spcBef>
                <a:spcPct val="10000"/>
              </a:spcBef>
            </a:pPr>
            <a:r>
              <a:rPr lang="en-US" sz="1500" dirty="0" smtClean="0"/>
              <a:t>Humanities</a:t>
            </a:r>
          </a:p>
          <a:p>
            <a:pPr lvl="1">
              <a:spcBef>
                <a:spcPct val="10000"/>
              </a:spcBef>
            </a:pPr>
            <a:r>
              <a:rPr lang="en-US" sz="1500" b="1" dirty="0" smtClean="0"/>
              <a:t>Engineering School</a:t>
            </a:r>
          </a:p>
          <a:p>
            <a:pPr lvl="1">
              <a:spcBef>
                <a:spcPct val="10000"/>
              </a:spcBef>
            </a:pPr>
            <a:endParaRPr lang="en-US" sz="1900" dirty="0" smtClean="0"/>
          </a:p>
          <a:p>
            <a:pPr>
              <a:spcBef>
                <a:spcPct val="10000"/>
              </a:spcBef>
            </a:pPr>
            <a:r>
              <a:rPr lang="en-US" sz="1900" dirty="0" smtClean="0"/>
              <a:t>14 undergraduate degrees</a:t>
            </a:r>
          </a:p>
          <a:p>
            <a:pPr>
              <a:spcBef>
                <a:spcPct val="10000"/>
              </a:spcBef>
            </a:pPr>
            <a:endParaRPr lang="en-US" sz="1900" dirty="0" smtClean="0"/>
          </a:p>
          <a:p>
            <a:pPr>
              <a:spcBef>
                <a:spcPct val="10000"/>
              </a:spcBef>
            </a:pPr>
            <a:r>
              <a:rPr lang="en-US" sz="1900" dirty="0" smtClean="0"/>
              <a:t>19 post-graduate degrees</a:t>
            </a:r>
          </a:p>
          <a:p>
            <a:pPr>
              <a:spcBef>
                <a:spcPct val="10000"/>
              </a:spcBef>
            </a:pPr>
            <a:endParaRPr lang="en-US" sz="1900" dirty="0" smtClean="0"/>
          </a:p>
          <a:p>
            <a:pPr>
              <a:spcBef>
                <a:spcPct val="10000"/>
              </a:spcBef>
            </a:pPr>
            <a:r>
              <a:rPr lang="en-US" sz="1900" dirty="0" smtClean="0"/>
              <a:t>2500 students enrolled</a:t>
            </a:r>
          </a:p>
          <a:p>
            <a:pPr lvl="1">
              <a:spcBef>
                <a:spcPct val="10000"/>
              </a:spcBef>
            </a:pPr>
            <a:endParaRPr lang="en-US" sz="1900" dirty="0" smtClean="0"/>
          </a:p>
          <a:p>
            <a:pPr lvl="1">
              <a:spcBef>
                <a:spcPct val="10000"/>
              </a:spcBef>
            </a:pPr>
            <a:endParaRPr lang="es-ES" sz="1900" dirty="0" smtClean="0"/>
          </a:p>
          <a:p>
            <a:pPr lvl="1">
              <a:spcBef>
                <a:spcPct val="10000"/>
              </a:spcBef>
            </a:pPr>
            <a:endParaRPr lang="es-ES" sz="1900" dirty="0" smtClean="0"/>
          </a:p>
          <a:p>
            <a:pPr>
              <a:spcBef>
                <a:spcPct val="10000"/>
              </a:spcBef>
            </a:pPr>
            <a:endParaRPr lang="es-ES" sz="2000" dirty="0" smtClean="0"/>
          </a:p>
          <a:p>
            <a:pPr>
              <a:spcBef>
                <a:spcPct val="10000"/>
              </a:spcBef>
            </a:pPr>
            <a:endParaRPr lang="es-ES" sz="2000" dirty="0" smtClean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latin typeface="Maiandra GD" pitchFamily="34" charset="0"/>
              </a:rPr>
              <a:t>Presentation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3519664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5940152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solidFill>
                  <a:srgbClr val="C0C0C0"/>
                </a:solidFill>
                <a:latin typeface="Maiandra GD" pitchFamily="34" charset="0"/>
              </a:rPr>
              <a:t>Lean </a:t>
            </a:r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Fulfillment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1" name="30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Elipse"/>
          <p:cNvSpPr/>
          <p:nvPr/>
        </p:nvSpPr>
        <p:spPr>
          <a:xfrm>
            <a:off x="4398840" y="6193880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Elipse"/>
          <p:cNvSpPr/>
          <p:nvPr/>
        </p:nvSpPr>
        <p:spPr>
          <a:xfrm>
            <a:off x="6732240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err="1" smtClean="0"/>
              <a:t>School</a:t>
            </a:r>
            <a:r>
              <a:rPr lang="es-UY" sz="3100" dirty="0" smtClean="0"/>
              <a:t> of </a:t>
            </a:r>
            <a:r>
              <a:rPr lang="es-UY" sz="3100" dirty="0" err="1" smtClean="0"/>
              <a:t>Engineering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7</a:t>
            </a:fld>
            <a:endParaRPr lang="es-ES" dirty="0"/>
          </a:p>
        </p:txBody>
      </p:sp>
      <p:sp>
        <p:nvSpPr>
          <p:cNvPr id="21" name="5 Marcador de contenido"/>
          <p:cNvSpPr>
            <a:spLocks noGrp="1"/>
          </p:cNvSpPr>
          <p:nvPr>
            <p:ph idx="1"/>
          </p:nvPr>
        </p:nvSpPr>
        <p:spPr>
          <a:xfrm>
            <a:off x="251520" y="836712"/>
            <a:ext cx="7858180" cy="542928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10000"/>
              </a:spcBef>
            </a:pPr>
            <a:r>
              <a:rPr lang="en-US" sz="2300" dirty="0" smtClean="0"/>
              <a:t>Four degrees offered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Industrial Engineering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Civil Engineering</a:t>
            </a:r>
          </a:p>
          <a:p>
            <a:pPr lvl="1">
              <a:spcBef>
                <a:spcPct val="10000"/>
              </a:spcBef>
            </a:pPr>
            <a:r>
              <a:rPr lang="en-US" sz="1900" dirty="0" err="1" smtClean="0"/>
              <a:t>Telematics</a:t>
            </a:r>
            <a:r>
              <a:rPr lang="en-US" sz="1900" dirty="0" smtClean="0"/>
              <a:t> Engineering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Computer Science</a:t>
            </a:r>
            <a:endParaRPr lang="en-US" sz="2200" dirty="0" smtClean="0"/>
          </a:p>
          <a:p>
            <a:pPr>
              <a:spcBef>
                <a:spcPct val="10000"/>
              </a:spcBef>
            </a:pPr>
            <a:endParaRPr lang="en-US" sz="1700" dirty="0" smtClean="0"/>
          </a:p>
          <a:p>
            <a:pPr>
              <a:spcBef>
                <a:spcPct val="10000"/>
              </a:spcBef>
            </a:pPr>
            <a:r>
              <a:rPr lang="en-US" sz="1900" dirty="0" smtClean="0"/>
              <a:t>300 selected students</a:t>
            </a:r>
          </a:p>
          <a:p>
            <a:pPr>
              <a:spcBef>
                <a:spcPct val="10000"/>
              </a:spcBef>
            </a:pPr>
            <a:endParaRPr lang="en-US" sz="1700" dirty="0" smtClean="0"/>
          </a:p>
          <a:p>
            <a:pPr>
              <a:spcBef>
                <a:spcPct val="10000"/>
              </a:spcBef>
            </a:pPr>
            <a:r>
              <a:rPr lang="en-US" sz="1900" dirty="0" smtClean="0"/>
              <a:t>CITEM – Research Center</a:t>
            </a:r>
          </a:p>
          <a:p>
            <a:pPr lvl="1">
              <a:spcBef>
                <a:spcPct val="10000"/>
              </a:spcBef>
            </a:pPr>
            <a:r>
              <a:rPr lang="en-US" sz="1700" dirty="0" smtClean="0"/>
              <a:t>Center of Research and Technological Innovation at Montevideo</a:t>
            </a:r>
          </a:p>
          <a:p>
            <a:pPr lvl="1">
              <a:spcBef>
                <a:spcPct val="10000"/>
              </a:spcBef>
            </a:pPr>
            <a:r>
              <a:rPr lang="en-US" sz="1700" dirty="0" smtClean="0"/>
              <a:t>8</a:t>
            </a:r>
            <a:r>
              <a:rPr lang="en-US" sz="1700" dirty="0" smtClean="0"/>
              <a:t> </a:t>
            </a:r>
            <a:r>
              <a:rPr lang="en-US" sz="1700" dirty="0" smtClean="0"/>
              <a:t>years old</a:t>
            </a:r>
          </a:p>
          <a:p>
            <a:pPr lvl="1">
              <a:spcBef>
                <a:spcPct val="10000"/>
              </a:spcBef>
            </a:pPr>
            <a:r>
              <a:rPr lang="en-US" sz="1700" dirty="0" smtClean="0"/>
              <a:t>Begun with a </a:t>
            </a:r>
            <a:r>
              <a:rPr lang="en-US" sz="1700" dirty="0" smtClean="0"/>
              <a:t>funded </a:t>
            </a:r>
            <a:r>
              <a:rPr lang="en-US" sz="1700" dirty="0" smtClean="0"/>
              <a:t>project from BID/FOMIN about </a:t>
            </a:r>
            <a:br>
              <a:rPr lang="en-US" sz="1700" dirty="0" smtClean="0"/>
            </a:br>
            <a:r>
              <a:rPr lang="en-US" sz="1700" dirty="0" smtClean="0"/>
              <a:t>“Cleaner Production”</a:t>
            </a:r>
          </a:p>
          <a:p>
            <a:pPr lvl="1">
              <a:spcBef>
                <a:spcPct val="10000"/>
              </a:spcBef>
            </a:pPr>
            <a:endParaRPr lang="en-US" sz="1500" dirty="0" smtClean="0"/>
          </a:p>
          <a:p>
            <a:pPr>
              <a:spcBef>
                <a:spcPct val="10000"/>
              </a:spcBef>
            </a:pPr>
            <a:r>
              <a:rPr lang="en-US" sz="1900" dirty="0" smtClean="0"/>
              <a:t>CITEM Main Research Areas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Civil Engineering – Concrete</a:t>
            </a:r>
          </a:p>
          <a:p>
            <a:pPr lvl="1">
              <a:spcBef>
                <a:spcPct val="10000"/>
              </a:spcBef>
            </a:pPr>
            <a:r>
              <a:rPr lang="en-US" sz="1900" dirty="0" err="1" smtClean="0"/>
              <a:t>Telematics</a:t>
            </a:r>
            <a:r>
              <a:rPr lang="en-US" sz="1900" dirty="0" smtClean="0"/>
              <a:t> – Television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Energy &amp; Clean Production</a:t>
            </a:r>
          </a:p>
          <a:p>
            <a:pPr lvl="1">
              <a:spcBef>
                <a:spcPct val="10000"/>
              </a:spcBef>
            </a:pPr>
            <a:r>
              <a:rPr lang="en-US" sz="1900" b="1" dirty="0" smtClean="0"/>
              <a:t>Industrial Management</a:t>
            </a:r>
          </a:p>
          <a:p>
            <a:pPr lvl="1">
              <a:spcBef>
                <a:spcPct val="10000"/>
              </a:spcBef>
            </a:pPr>
            <a:endParaRPr lang="en-US" sz="1900" dirty="0" smtClean="0"/>
          </a:p>
          <a:p>
            <a:pPr lvl="1">
              <a:spcBef>
                <a:spcPct val="10000"/>
              </a:spcBef>
            </a:pPr>
            <a:endParaRPr lang="es-ES" sz="1900" dirty="0" smtClean="0"/>
          </a:p>
          <a:p>
            <a:pPr lvl="1">
              <a:spcBef>
                <a:spcPct val="10000"/>
              </a:spcBef>
            </a:pPr>
            <a:endParaRPr lang="es-ES" sz="1900" dirty="0" smtClean="0"/>
          </a:p>
          <a:p>
            <a:pPr>
              <a:spcBef>
                <a:spcPct val="10000"/>
              </a:spcBef>
            </a:pPr>
            <a:endParaRPr lang="es-ES" sz="2000" dirty="0" smtClean="0"/>
          </a:p>
          <a:p>
            <a:pPr>
              <a:spcBef>
                <a:spcPct val="10000"/>
              </a:spcBef>
            </a:pPr>
            <a:endParaRPr lang="es-ES" sz="2000" dirty="0" smtClean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861048"/>
            <a:ext cx="2232248" cy="206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052736"/>
            <a:ext cx="243205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latin typeface="Maiandra GD" pitchFamily="34" charset="0"/>
              </a:rPr>
              <a:t>Presentation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353055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5940152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solidFill>
                  <a:srgbClr val="C0C0C0"/>
                </a:solidFill>
                <a:latin typeface="Maiandra GD" pitchFamily="34" charset="0"/>
              </a:rPr>
              <a:t>Lean </a:t>
            </a:r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Fulfillment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32" name="31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Elipse"/>
          <p:cNvSpPr/>
          <p:nvPr/>
        </p:nvSpPr>
        <p:spPr>
          <a:xfrm>
            <a:off x="4398840" y="6193880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33 Elipse"/>
          <p:cNvSpPr/>
          <p:nvPr/>
        </p:nvSpPr>
        <p:spPr>
          <a:xfrm>
            <a:off x="6732240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s-UY" sz="3100" dirty="0" smtClean="0"/>
              <a:t>CITEM</a:t>
            </a:r>
            <a:endParaRPr lang="es-UY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8</a:t>
            </a:fld>
            <a:endParaRPr lang="es-E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4" cstate="print"/>
          <a:srcRect r="21365"/>
          <a:stretch>
            <a:fillRect/>
          </a:stretch>
        </p:blipFill>
        <p:spPr bwMode="auto">
          <a:xfrm>
            <a:off x="611560" y="1340768"/>
            <a:ext cx="7822605" cy="4120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latin typeface="Maiandra GD" pitchFamily="34" charset="0"/>
              </a:rPr>
              <a:t>Presentation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3519664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5885722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solidFill>
                  <a:srgbClr val="C0C0C0"/>
                </a:solidFill>
                <a:latin typeface="Maiandra GD" pitchFamily="34" charset="0"/>
              </a:rPr>
              <a:t>Lean </a:t>
            </a:r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Fullfillment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29" name="28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Elipse"/>
          <p:cNvSpPr/>
          <p:nvPr/>
        </p:nvSpPr>
        <p:spPr>
          <a:xfrm>
            <a:off x="4398840" y="6193880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Elipse"/>
          <p:cNvSpPr/>
          <p:nvPr/>
        </p:nvSpPr>
        <p:spPr>
          <a:xfrm>
            <a:off x="6732240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71414"/>
            <a:ext cx="8229600" cy="785818"/>
          </a:xfrm>
          <a:ln w="0" cmpd="dbl">
            <a:noFill/>
          </a:ln>
        </p:spPr>
        <p:txBody>
          <a:bodyPr>
            <a:normAutofit/>
          </a:bodyPr>
          <a:lstStyle/>
          <a:p>
            <a:pPr algn="l"/>
            <a:r>
              <a:rPr lang="es-UY" sz="2400" dirty="0" smtClean="0"/>
              <a:t>  </a:t>
            </a:r>
            <a:r>
              <a:rPr lang="en-US" sz="3100" dirty="0" smtClean="0"/>
              <a:t>CITEM – Industrial Management Department</a:t>
            </a:r>
            <a:endParaRPr lang="en-US" sz="2500" u="sng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51520" y="764704"/>
            <a:ext cx="8892480" cy="22678"/>
          </a:xfrm>
          <a:prstGeom prst="line">
            <a:avLst/>
          </a:prstGeom>
          <a:ln w="698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21" name="5 Marcador de contenido"/>
          <p:cNvSpPr>
            <a:spLocks noGrp="1"/>
          </p:cNvSpPr>
          <p:nvPr>
            <p:ph idx="1"/>
          </p:nvPr>
        </p:nvSpPr>
        <p:spPr>
          <a:xfrm>
            <a:off x="251520" y="908720"/>
            <a:ext cx="7858180" cy="5429288"/>
          </a:xfrm>
        </p:spPr>
        <p:txBody>
          <a:bodyPr>
            <a:normAutofit/>
          </a:bodyPr>
          <a:lstStyle/>
          <a:p>
            <a:pPr>
              <a:spcBef>
                <a:spcPct val="10000"/>
              </a:spcBef>
              <a:buNone/>
            </a:pPr>
            <a:r>
              <a:rPr lang="en-US" sz="2300" dirty="0" smtClean="0"/>
              <a:t>Three research areas</a:t>
            </a:r>
          </a:p>
          <a:p>
            <a:pPr>
              <a:spcBef>
                <a:spcPct val="10000"/>
              </a:spcBef>
            </a:pPr>
            <a:endParaRPr lang="en-US" sz="1300" b="1" dirty="0" smtClean="0"/>
          </a:p>
          <a:p>
            <a:pPr>
              <a:spcBef>
                <a:spcPct val="10000"/>
              </a:spcBef>
            </a:pPr>
            <a:r>
              <a:rPr lang="en-US" sz="2300" b="1" dirty="0" smtClean="0"/>
              <a:t>Design of Experiments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Methodology &amp; Applications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Computer Experiments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Split-Plots Design &amp; Analysis</a:t>
            </a:r>
          </a:p>
          <a:p>
            <a:pPr lvl="1">
              <a:spcBef>
                <a:spcPct val="10000"/>
              </a:spcBef>
            </a:pPr>
            <a:endParaRPr lang="en-US" sz="1500" dirty="0" smtClean="0"/>
          </a:p>
          <a:p>
            <a:pPr>
              <a:spcBef>
                <a:spcPct val="10000"/>
              </a:spcBef>
            </a:pPr>
            <a:r>
              <a:rPr lang="en-US" sz="2300" b="1" dirty="0" smtClean="0"/>
              <a:t>Lean Manufacturing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Applications at Process Industries</a:t>
            </a:r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Value Stream Mapping</a:t>
            </a:r>
            <a:endParaRPr lang="en-US" sz="1900" dirty="0" smtClean="0"/>
          </a:p>
          <a:p>
            <a:pPr lvl="1">
              <a:spcBef>
                <a:spcPct val="10000"/>
              </a:spcBef>
            </a:pPr>
            <a:endParaRPr lang="en-US" sz="1500" dirty="0" smtClean="0"/>
          </a:p>
          <a:p>
            <a:pPr>
              <a:spcBef>
                <a:spcPct val="10000"/>
              </a:spcBef>
            </a:pPr>
            <a:r>
              <a:rPr lang="en-US" sz="2300" b="1" dirty="0" smtClean="0"/>
              <a:t>Logistics</a:t>
            </a:r>
            <a:endParaRPr lang="en-US" sz="1900" b="1" dirty="0" smtClean="0"/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Transport &amp; Logistics Observatory</a:t>
            </a:r>
            <a:endParaRPr lang="en-US" sz="1900" dirty="0" smtClean="0"/>
          </a:p>
          <a:p>
            <a:pPr lvl="1">
              <a:spcBef>
                <a:spcPct val="10000"/>
              </a:spcBef>
            </a:pPr>
            <a:r>
              <a:rPr lang="en-US" sz="1900" dirty="0" smtClean="0"/>
              <a:t>Forestry </a:t>
            </a:r>
            <a:r>
              <a:rPr lang="en-US" sz="1900" dirty="0" smtClean="0"/>
              <a:t>extraction</a:t>
            </a:r>
          </a:p>
          <a:p>
            <a:pPr lvl="1">
              <a:spcBef>
                <a:spcPct val="10000"/>
              </a:spcBef>
            </a:pPr>
            <a:r>
              <a:rPr lang="es-ES" sz="1900" dirty="0" smtClean="0"/>
              <a:t>Benchmarking</a:t>
            </a:r>
            <a:endParaRPr lang="es-ES" sz="1900" dirty="0" smtClean="0"/>
          </a:p>
          <a:p>
            <a:pPr lvl="1">
              <a:spcBef>
                <a:spcPct val="10000"/>
              </a:spcBef>
            </a:pPr>
            <a:endParaRPr lang="es-ES" sz="1900" dirty="0" smtClean="0"/>
          </a:p>
          <a:p>
            <a:pPr>
              <a:spcBef>
                <a:spcPct val="10000"/>
              </a:spcBef>
            </a:pPr>
            <a:endParaRPr lang="es-ES" sz="2000" dirty="0" smtClean="0"/>
          </a:p>
          <a:p>
            <a:pPr>
              <a:spcBef>
                <a:spcPct val="10000"/>
              </a:spcBef>
            </a:pPr>
            <a:endParaRPr lang="es-ES" sz="2000" dirty="0" smtClean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8546"/>
            <a:ext cx="59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02375"/>
            <a:ext cx="9144000" cy="1079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460232" y="6495632"/>
            <a:ext cx="13843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latin typeface="Maiandra GD" pitchFamily="34" charset="0"/>
              </a:rPr>
              <a:t>Presentation</a:t>
            </a:r>
            <a:endParaRPr lang="en-GB" sz="1400" b="1" dirty="0">
              <a:latin typeface="Maiandra GD" pitchFamily="34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3530550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Projects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5940152" y="6515097"/>
            <a:ext cx="2045368" cy="34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400" b="1" dirty="0" smtClean="0">
                <a:solidFill>
                  <a:srgbClr val="C0C0C0"/>
                </a:solidFill>
                <a:latin typeface="Maiandra GD" pitchFamily="34" charset="0"/>
              </a:rPr>
              <a:t>Lean </a:t>
            </a:r>
            <a:r>
              <a:rPr lang="es-ES" sz="1400" b="1" dirty="0" err="1" smtClean="0">
                <a:solidFill>
                  <a:srgbClr val="C0C0C0"/>
                </a:solidFill>
                <a:latin typeface="Maiandra GD" pitchFamily="34" charset="0"/>
              </a:rPr>
              <a:t>Fulfillment</a:t>
            </a:r>
            <a:endParaRPr lang="en-GB" sz="1400" b="1" dirty="0">
              <a:solidFill>
                <a:srgbClr val="C0C0C0"/>
              </a:solidFill>
              <a:latin typeface="Maiandra GD" pitchFamily="34" charset="0"/>
            </a:endParaRPr>
          </a:p>
        </p:txBody>
      </p:sp>
      <p:sp>
        <p:nvSpPr>
          <p:cNvPr id="20" name="19 Elipse"/>
          <p:cNvSpPr/>
          <p:nvPr/>
        </p:nvSpPr>
        <p:spPr>
          <a:xfrm>
            <a:off x="1965424" y="6208736"/>
            <a:ext cx="288032" cy="28803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Elipse"/>
          <p:cNvSpPr/>
          <p:nvPr/>
        </p:nvSpPr>
        <p:spPr>
          <a:xfrm>
            <a:off x="4398840" y="6193880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28 Elipse"/>
          <p:cNvSpPr/>
          <p:nvPr/>
        </p:nvSpPr>
        <p:spPr>
          <a:xfrm>
            <a:off x="6732240" y="6208736"/>
            <a:ext cx="288032" cy="288032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accent1">
                <a:shade val="50000"/>
                <a:alpha val="7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2035</TotalTime>
  <Words>968</Words>
  <Application>Microsoft Office PowerPoint</Application>
  <PresentationFormat>Presentación en pantalla (4:3)</PresentationFormat>
  <Paragraphs>351</Paragraphs>
  <Slides>21</Slides>
  <Notes>0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 Universidad de Montevideo</vt:lpstr>
      <vt:lpstr>  Outline</vt:lpstr>
      <vt:lpstr>  Speaker – Martín Tanco</vt:lpstr>
      <vt:lpstr>  Uruguay</vt:lpstr>
      <vt:lpstr>  Uruguay</vt:lpstr>
      <vt:lpstr>  Universidad de Montevideo</vt:lpstr>
      <vt:lpstr>  School of Engineering</vt:lpstr>
      <vt:lpstr>  CITEM</vt:lpstr>
      <vt:lpstr>  CITEM – Industrial Management Department</vt:lpstr>
      <vt:lpstr>  Outline</vt:lpstr>
      <vt:lpstr>  Logistics Projects</vt:lpstr>
      <vt:lpstr>  Logistics Projects</vt:lpstr>
      <vt:lpstr>  Logistics Projects</vt:lpstr>
      <vt:lpstr>  Outline</vt:lpstr>
      <vt:lpstr>  Lean Fulfillment Streams</vt:lpstr>
      <vt:lpstr>  Lean Fulfillment Streams</vt:lpstr>
      <vt:lpstr>  Lean Fulfillment Streams</vt:lpstr>
      <vt:lpstr>  Lean Fulfillment Streams</vt:lpstr>
      <vt:lpstr>  Lean Fulfillment Streams</vt:lpstr>
      <vt:lpstr>  Lean Fulfillment Streams</vt:lpstr>
      <vt:lpstr> Universidad de Montevideo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Universidad de Montevideo</dc:title>
  <dc:creator>Lucia</dc:creator>
  <cp:lastModifiedBy>Tanco, Martin</cp:lastModifiedBy>
  <cp:revision>68</cp:revision>
  <dcterms:created xsi:type="dcterms:W3CDTF">2010-12-01T19:01:48Z</dcterms:created>
  <dcterms:modified xsi:type="dcterms:W3CDTF">2011-10-17T17:09:48Z</dcterms:modified>
</cp:coreProperties>
</file>